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3"/>
  </p:notesMasterIdLst>
  <p:sldIdLst>
    <p:sldId id="263" r:id="rId2"/>
    <p:sldId id="262" r:id="rId3"/>
    <p:sldId id="264" r:id="rId4"/>
    <p:sldId id="265" r:id="rId5"/>
    <p:sldId id="266" r:id="rId6"/>
    <p:sldId id="267" r:id="rId7"/>
    <p:sldId id="268" r:id="rId8"/>
    <p:sldId id="269" r:id="rId9"/>
    <p:sldId id="270" r:id="rId10"/>
    <p:sldId id="271" r:id="rId11"/>
    <p:sldId id="272" r:id="rId12"/>
    <p:sldId id="273" r:id="rId13"/>
    <p:sldId id="277" r:id="rId14"/>
    <p:sldId id="278" r:id="rId15"/>
    <p:sldId id="279" r:id="rId16"/>
    <p:sldId id="282" r:id="rId17"/>
    <p:sldId id="280" r:id="rId18"/>
    <p:sldId id="281" r:id="rId19"/>
    <p:sldId id="274" r:id="rId20"/>
    <p:sldId id="275" r:id="rId21"/>
    <p:sldId id="276" r:id="rId22"/>
  </p:sldIdLst>
  <p:sldSz cx="12192000" cy="6858000"/>
  <p:notesSz cx="1522413" cy="2819400"/>
  <p:defaultTextStyle>
    <a:defPPr>
      <a:defRPr lang="de-DE"/>
    </a:defPPr>
    <a:lvl1pPr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1pPr>
    <a:lvl2pPr marL="4572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2pPr>
    <a:lvl3pPr marL="9144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3pPr>
    <a:lvl4pPr marL="13716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4pPr>
    <a:lvl5pPr marL="18288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5pPr>
    <a:lvl6pPr marL="2286000" algn="l" defTabSz="914400" rtl="0" eaLnBrk="1" latinLnBrk="0" hangingPunct="1">
      <a:defRPr kern="1200">
        <a:solidFill>
          <a:srgbClr val="4D4D4D"/>
        </a:solidFill>
        <a:latin typeface="Arial" charset="0"/>
        <a:ea typeface="+mn-ea"/>
        <a:cs typeface="+mn-cs"/>
      </a:defRPr>
    </a:lvl6pPr>
    <a:lvl7pPr marL="2743200" algn="l" defTabSz="914400" rtl="0" eaLnBrk="1" latinLnBrk="0" hangingPunct="1">
      <a:defRPr kern="1200">
        <a:solidFill>
          <a:srgbClr val="4D4D4D"/>
        </a:solidFill>
        <a:latin typeface="Arial" charset="0"/>
        <a:ea typeface="+mn-ea"/>
        <a:cs typeface="+mn-cs"/>
      </a:defRPr>
    </a:lvl7pPr>
    <a:lvl8pPr marL="3200400" algn="l" defTabSz="914400" rtl="0" eaLnBrk="1" latinLnBrk="0" hangingPunct="1">
      <a:defRPr kern="1200">
        <a:solidFill>
          <a:srgbClr val="4D4D4D"/>
        </a:solidFill>
        <a:latin typeface="Arial" charset="0"/>
        <a:ea typeface="+mn-ea"/>
        <a:cs typeface="+mn-cs"/>
      </a:defRPr>
    </a:lvl8pPr>
    <a:lvl9pPr marL="3657600" algn="l" defTabSz="914400" rtl="0" eaLnBrk="1" latinLnBrk="0" hangingPunct="1">
      <a:defRPr kern="1200">
        <a:solidFill>
          <a:srgbClr val="4D4D4D"/>
        </a:solidFill>
        <a:latin typeface="Arial" charset="0"/>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7679" userDrawn="1">
          <p15:clr>
            <a:srgbClr val="A4A3A4"/>
          </p15:clr>
        </p15:guide>
        <p15:guide id="3" pos="695" userDrawn="1">
          <p15:clr>
            <a:srgbClr val="A4A3A4"/>
          </p15:clr>
        </p15:guide>
      </p15:sldGuideLst>
    </p:ext>
    <p:ext uri="{2D200454-40CA-4A62-9FC3-DE9A4176ACB9}">
      <p15:notesGuideLst xmlns:p15="http://schemas.microsoft.com/office/powerpoint/2012/main">
        <p15:guide id="1" orient="horz" pos="888">
          <p15:clr>
            <a:srgbClr val="A4A3A4"/>
          </p15:clr>
        </p15:guide>
        <p15:guide id="2" pos="4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eting"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A44"/>
    <a:srgbClr val="F39510"/>
    <a:srgbClr val="B6123E"/>
    <a:srgbClr val="285078"/>
    <a:srgbClr val="3C5078"/>
    <a:srgbClr val="003264"/>
    <a:srgbClr val="415575"/>
    <a:srgbClr val="2181C0"/>
    <a:srgbClr val="001E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5" autoAdjust="0"/>
    <p:restoredTop sz="71410" autoAdjust="0"/>
  </p:normalViewPr>
  <p:slideViewPr>
    <p:cSldViewPr>
      <p:cViewPr varScale="1">
        <p:scale>
          <a:sx n="193" d="100"/>
          <a:sy n="193" d="100"/>
        </p:scale>
        <p:origin x="3280" y="200"/>
      </p:cViewPr>
      <p:guideLst>
        <p:guide orient="horz" pos="3566"/>
        <p:guide pos="7679"/>
        <p:guide pos="695"/>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1" d="100"/>
          <a:sy n="81" d="100"/>
        </p:scale>
        <p:origin x="-2070" y="-84"/>
      </p:cViewPr>
      <p:guideLst>
        <p:guide orient="horz" pos="888"/>
        <p:guide pos="4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660400" cy="14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3" name="Rectangle 3"/>
          <p:cNvSpPr>
            <a:spLocks noGrp="1" noChangeArrowheads="1"/>
          </p:cNvSpPr>
          <p:nvPr>
            <p:ph type="dt" idx="1"/>
          </p:nvPr>
        </p:nvSpPr>
        <p:spPr bwMode="auto">
          <a:xfrm>
            <a:off x="862013" y="0"/>
            <a:ext cx="660400" cy="14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algn="r" defTabSz="263525">
              <a:spcBef>
                <a:spcPct val="0"/>
              </a:spcBef>
              <a:buClrTx/>
              <a:buFontTx/>
              <a:buNone/>
              <a:defRPr sz="300">
                <a:solidFill>
                  <a:schemeClr val="tx1"/>
                </a:solidFill>
              </a:defRPr>
            </a:lvl1pPr>
          </a:lstStyle>
          <a:p>
            <a:endParaRPr lang="de-DE"/>
          </a:p>
        </p:txBody>
      </p:sp>
      <p:sp>
        <p:nvSpPr>
          <p:cNvPr id="220164" name="Rectangle 4"/>
          <p:cNvSpPr>
            <a:spLocks noGrp="1" noRot="1" noChangeAspect="1" noChangeArrowheads="1" noTextEdit="1"/>
          </p:cNvSpPr>
          <p:nvPr>
            <p:ph type="sldImg" idx="2"/>
          </p:nvPr>
        </p:nvSpPr>
        <p:spPr bwMode="auto">
          <a:xfrm>
            <a:off x="-177800" y="211138"/>
            <a:ext cx="1879600" cy="1057275"/>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20165" name="Rectangle 5"/>
          <p:cNvSpPr>
            <a:spLocks noGrp="1" noChangeArrowheads="1"/>
          </p:cNvSpPr>
          <p:nvPr>
            <p:ph type="body" sz="quarter" idx="3"/>
          </p:nvPr>
        </p:nvSpPr>
        <p:spPr bwMode="auto">
          <a:xfrm>
            <a:off x="152400" y="1339850"/>
            <a:ext cx="1217613" cy="1268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0166" name="Rectangle 6"/>
          <p:cNvSpPr>
            <a:spLocks noGrp="1" noChangeArrowheads="1"/>
          </p:cNvSpPr>
          <p:nvPr>
            <p:ph type="ftr" sz="quarter" idx="4"/>
          </p:nvPr>
        </p:nvSpPr>
        <p:spPr bwMode="auto">
          <a:xfrm>
            <a:off x="0" y="2678113"/>
            <a:ext cx="660400" cy="14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7" name="Rectangle 7"/>
          <p:cNvSpPr>
            <a:spLocks noGrp="1" noChangeArrowheads="1"/>
          </p:cNvSpPr>
          <p:nvPr>
            <p:ph type="sldNum" sz="quarter" idx="5"/>
          </p:nvPr>
        </p:nvSpPr>
        <p:spPr bwMode="auto">
          <a:xfrm>
            <a:off x="862013" y="2678113"/>
            <a:ext cx="660400" cy="14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algn="r" defTabSz="263525">
              <a:spcBef>
                <a:spcPct val="0"/>
              </a:spcBef>
              <a:buClrTx/>
              <a:buFontTx/>
              <a:buNone/>
              <a:defRPr sz="300">
                <a:solidFill>
                  <a:schemeClr val="tx1"/>
                </a:solidFill>
              </a:defRPr>
            </a:lvl1pPr>
          </a:lstStyle>
          <a:p>
            <a:fld id="{C045881A-AB05-4172-8CB2-6636B1E2BADA}" type="slidenum">
              <a:rPr lang="de-DE"/>
              <a:pPr/>
              <a:t>‹#›</a:t>
            </a:fld>
            <a:endParaRPr lang="de-DE"/>
          </a:p>
        </p:txBody>
      </p:sp>
    </p:spTree>
    <p:extLst>
      <p:ext uri="{BB962C8B-B14F-4D97-AF65-F5344CB8AC3E}">
        <p14:creationId xmlns:p14="http://schemas.microsoft.com/office/powerpoint/2010/main" val="2383029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Today we're talking about a setup a lot of us are probably familiar with... from previous journal clubs, in fact.</a:t>
            </a:r>
          </a:p>
          <a:p>
            <a:endParaRPr lang="en-DE" dirty="0"/>
          </a:p>
          <a:p>
            <a:r>
              <a:rPr lang="en-DE" dirty="0"/>
              <a:t>But instead of focusing on the technical details of the recordings. themselves, we're focusing today on the behavioral analysis that comes from it.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a:t>
            </a:fld>
            <a:endParaRPr lang="de-DE"/>
          </a:p>
        </p:txBody>
      </p:sp>
    </p:spTree>
    <p:extLst>
      <p:ext uri="{BB962C8B-B14F-4D97-AF65-F5344CB8AC3E}">
        <p14:creationId xmlns:p14="http://schemas.microsoft.com/office/powerpoint/2010/main" val="1802558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UMAP: the geometry is frankly a bit above my head</a:t>
            </a:r>
          </a:p>
          <a:p>
            <a:endParaRPr lang="en-US" dirty="0"/>
          </a:p>
          <a:p>
            <a:r>
              <a:rPr lang="en-US" dirty="0"/>
              <a:t>BUT</a:t>
            </a:r>
          </a:p>
          <a:p>
            <a:endParaRPr lang="en-US" dirty="0"/>
          </a:p>
          <a:p>
            <a:r>
              <a:rPr lang="en-US" dirty="0"/>
              <a:t>think of it like maximizing the cross-entropy between edge weights in the low-D embedding and the high-D source space, where those edge weights have been normalized via soft(</a:t>
            </a:r>
            <a:r>
              <a:rPr lang="en-US" dirty="0" err="1"/>
              <a:t>arg</a:t>
            </a:r>
            <a:r>
              <a:rPr lang="en-US" dirty="0"/>
              <a:t>)max to soft-adjacency values</a:t>
            </a:r>
          </a:p>
          <a:p>
            <a:endParaRPr lang="en-US" dirty="0"/>
          </a:p>
          <a:p>
            <a:r>
              <a:rPr lang="en-US" dirty="0"/>
              <a:t>There seem to be additional bells &amp; whistles, but this seems to be the meat &amp; potatoes of it</a:t>
            </a:r>
          </a:p>
        </p:txBody>
      </p:sp>
      <p:sp>
        <p:nvSpPr>
          <p:cNvPr id="4" name="Slide Number Placeholder 3"/>
          <p:cNvSpPr>
            <a:spLocks noGrp="1"/>
          </p:cNvSpPr>
          <p:nvPr>
            <p:ph type="sldNum" sz="quarter" idx="5"/>
          </p:nvPr>
        </p:nvSpPr>
        <p:spPr/>
        <p:txBody>
          <a:bodyPr/>
          <a:lstStyle/>
          <a:p>
            <a:fld id="{C045881A-AB05-4172-8CB2-6636B1E2BADA}" type="slidenum">
              <a:rPr lang="de-DE" smtClean="0"/>
              <a:pPr/>
              <a:t>21</a:t>
            </a:fld>
            <a:endParaRPr lang="de-DE"/>
          </a:p>
        </p:txBody>
      </p:sp>
    </p:spTree>
    <p:extLst>
      <p:ext uri="{BB962C8B-B14F-4D97-AF65-F5344CB8AC3E}">
        <p14:creationId xmlns:p14="http://schemas.microsoft.com/office/powerpoint/2010/main" val="59669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monkeys – 1 with task experience, one naive</a:t>
            </a:r>
          </a:p>
          <a:p>
            <a:r>
              <a:rPr lang="en-US" dirty="0"/>
              <a:t>9 sessions per monkey</a:t>
            </a:r>
          </a:p>
          <a:p>
            <a:r>
              <a:rPr lang="en-US" dirty="0"/>
              <a:t>12 task-on (2 tasks, very similar: 1 is seek &amp; pull levers of juice dispensers with either predictable or somewhat random reward schedules)</a:t>
            </a:r>
          </a:p>
          <a:p>
            <a:r>
              <a:rPr lang="en-US" dirty="0"/>
              <a:t>6 task-off (no juice dispensers)</a:t>
            </a:r>
          </a:p>
          <a:p>
            <a:endParaRPr lang="en-US" dirty="0"/>
          </a:p>
          <a:p>
            <a:r>
              <a:rPr lang="en-US" dirty="0"/>
              <a:t>2.45 x 2.45 x 2.75 m cage</a:t>
            </a:r>
          </a:p>
          <a:p>
            <a:r>
              <a:rPr lang="en-US" dirty="0"/>
              <a:t>31.4 hours, or 3.3 million frames</a:t>
            </a:r>
          </a:p>
          <a:p>
            <a:endParaRPr lang="en-US" dirty="0"/>
          </a:p>
          <a:p>
            <a:r>
              <a:rPr lang="en-US" dirty="0"/>
              <a:t>===</a:t>
            </a:r>
          </a:p>
          <a:p>
            <a:r>
              <a:rPr lang="en-US" dirty="0"/>
              <a:t>UMAP: the geometry is frankly a bit above my head</a:t>
            </a:r>
          </a:p>
          <a:p>
            <a:endParaRPr lang="en-US" dirty="0"/>
          </a:p>
          <a:p>
            <a:r>
              <a:rPr lang="en-US" dirty="0"/>
              <a:t>BUT</a:t>
            </a:r>
          </a:p>
          <a:p>
            <a:endParaRPr lang="en-US" dirty="0"/>
          </a:p>
          <a:p>
            <a:r>
              <a:rPr lang="en-US" dirty="0"/>
              <a:t>think of it like maximizing the cross-entropy between edge weights in the low-D embedding and the high-D source space, where those edge weights have been normalized via soft(</a:t>
            </a:r>
            <a:r>
              <a:rPr lang="en-US" dirty="0" err="1"/>
              <a:t>arg</a:t>
            </a:r>
            <a:r>
              <a:rPr lang="en-US" dirty="0"/>
              <a:t>)max to soft-adjacency values</a:t>
            </a:r>
          </a:p>
          <a:p>
            <a:endParaRPr lang="en-US" dirty="0"/>
          </a:p>
          <a:p>
            <a:r>
              <a:rPr lang="en-US" dirty="0"/>
              <a:t>===</a:t>
            </a:r>
          </a:p>
          <a:p>
            <a:r>
              <a:rPr lang="en-US" dirty="0"/>
              <a:t>MNN:</a:t>
            </a:r>
          </a:p>
          <a:p>
            <a:r>
              <a:rPr lang="en-US" dirty="0"/>
              <a:t>Mutual-nearest-neighbors registration across sessions</a:t>
            </a:r>
          </a:p>
          <a:p>
            <a:r>
              <a:rPr lang="en-US" dirty="0"/>
              <a:t>It’s basically how you get rid of a session-specific effect if the overall session mean is confounded by different sets of postures being expressed across sessions.</a:t>
            </a:r>
          </a:p>
          <a:p>
            <a:r>
              <a:rPr lang="en-US" dirty="0"/>
              <a:t>Essentially, you find the postures that are similar across sessions by determining if they are mutual nearest (cross) neighbors, then compute the mean vector separating these mutual nearest neighbor pairs.</a:t>
            </a:r>
          </a:p>
        </p:txBody>
      </p:sp>
      <p:sp>
        <p:nvSpPr>
          <p:cNvPr id="4" name="Slide Number Placeholder 3"/>
          <p:cNvSpPr>
            <a:spLocks noGrp="1"/>
          </p:cNvSpPr>
          <p:nvPr>
            <p:ph type="sldNum" sz="quarter" idx="5"/>
          </p:nvPr>
        </p:nvSpPr>
        <p:spPr/>
        <p:txBody>
          <a:bodyPr/>
          <a:lstStyle/>
          <a:p>
            <a:fld id="{C045881A-AB05-4172-8CB2-6636B1E2BADA}" type="slidenum">
              <a:rPr lang="de-DE" smtClean="0"/>
              <a:pPr/>
              <a:t>5</a:t>
            </a:fld>
            <a:endParaRPr lang="de-DE"/>
          </a:p>
        </p:txBody>
      </p:sp>
    </p:spTree>
    <p:extLst>
      <p:ext uri="{BB962C8B-B14F-4D97-AF65-F5344CB8AC3E}">
        <p14:creationId xmlns:p14="http://schemas.microsoft.com/office/powerpoint/2010/main" val="227814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"Paris" hierarchical clustering algorithm – equivalent to a multi-resolution version of Louvain clustering (Louvain has a resolution parameter, by the way)</a:t>
            </a:r>
          </a:p>
          <a:p>
            <a:endParaRPr lang="en-US" dirty="0"/>
          </a:p>
          <a:p>
            <a:r>
              <a:rPr lang="en-US" dirty="0"/>
              <a:t>Shown here is an example from a single task-off session</a:t>
            </a:r>
          </a:p>
          <a:p>
            <a:endParaRPr lang="en-US" dirty="0"/>
          </a:p>
          <a:p>
            <a:r>
              <a:rPr lang="en-US" sz="1800" b="0" i="0" dirty="0" err="1">
                <a:solidFill>
                  <a:srgbClr val="000000"/>
                </a:solidFill>
                <a:effectLst/>
                <a:latin typeface="TimesNewRomanPSMT"/>
              </a:rPr>
              <a:t>Bonald</a:t>
            </a:r>
            <a:r>
              <a:rPr lang="en-US" sz="1800" b="0" i="0" dirty="0">
                <a:solidFill>
                  <a:srgbClr val="000000"/>
                </a:solidFill>
                <a:effectLst/>
                <a:latin typeface="TimesNewRomanPSMT"/>
              </a:rPr>
              <a:t>, T., Charpentier, B., </a:t>
            </a:r>
            <a:r>
              <a:rPr lang="en-US" sz="1800" b="0" i="0" dirty="0" err="1">
                <a:solidFill>
                  <a:srgbClr val="000000"/>
                </a:solidFill>
                <a:effectLst/>
                <a:latin typeface="TimesNewRomanPSMT"/>
              </a:rPr>
              <a:t>Galland</a:t>
            </a:r>
            <a:r>
              <a:rPr lang="en-US" sz="1800" b="0" i="0" dirty="0">
                <a:solidFill>
                  <a:srgbClr val="000000"/>
                </a:solidFill>
                <a:effectLst/>
                <a:latin typeface="TimesNewRomanPSMT"/>
              </a:rPr>
              <a:t>, A., &amp; </a:t>
            </a:r>
            <a:r>
              <a:rPr lang="en-US" sz="1800" b="0" i="0" dirty="0" err="1">
                <a:solidFill>
                  <a:srgbClr val="000000"/>
                </a:solidFill>
                <a:effectLst/>
                <a:latin typeface="TimesNewRomanPSMT"/>
              </a:rPr>
              <a:t>Hollocou</a:t>
            </a:r>
            <a:r>
              <a:rPr lang="en-US" sz="1800" b="0" i="0" dirty="0">
                <a:solidFill>
                  <a:srgbClr val="000000"/>
                </a:solidFill>
                <a:effectLst/>
                <a:latin typeface="TimesNewRomanPSMT"/>
              </a:rPr>
              <a:t>, A. (2018). Hierarchical graph clustering using node pair sampling. </a:t>
            </a:r>
            <a:r>
              <a:rPr lang="en-US" sz="1800" b="0" i="0" dirty="0" err="1">
                <a:solidFill>
                  <a:srgbClr val="000000"/>
                </a:solidFill>
                <a:effectLst/>
                <a:latin typeface="TimesNewRomanPSMT"/>
              </a:rPr>
              <a:t>arXiv</a:t>
            </a:r>
            <a:r>
              <a:rPr lang="en-US" sz="1800" b="0" i="0" dirty="0">
                <a:solidFill>
                  <a:srgbClr val="000000"/>
                </a:solidFill>
                <a:effectLst/>
                <a:latin typeface="TimesNewRomanPSMT"/>
              </a:rPr>
              <a:t> preprint arXiv:1806.01664.</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7</a:t>
            </a:fld>
            <a:endParaRPr lang="de-DE"/>
          </a:p>
        </p:txBody>
      </p:sp>
    </p:spTree>
    <p:extLst>
      <p:ext uri="{BB962C8B-B14F-4D97-AF65-F5344CB8AC3E}">
        <p14:creationId xmlns:p14="http://schemas.microsoft.com/office/powerpoint/2010/main" val="40057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Dasgupta score = size of the smallest possible hierarchical cluster containing two nodes times the weight (similarity, or here, transition probability) of the edge between them</a:t>
            </a:r>
          </a:p>
          <a:p>
            <a:endParaRPr lang="en-US" dirty="0"/>
          </a:p>
          <a:p>
            <a:r>
              <a:rPr lang="en-US" dirty="0"/>
              <a:t>basically, a good clustering should make sure that nodes with strong edges connecting them are clustered together even at very low resolutions</a:t>
            </a:r>
          </a:p>
          <a:p>
            <a:endParaRPr lang="en-US" dirty="0"/>
          </a:p>
          <a:p>
            <a:r>
              <a:rPr lang="en-US" dirty="0"/>
              <a:t>consider the case of 2ab vs. a</a:t>
            </a:r>
            <a:r>
              <a:rPr lang="en-US" baseline="30000" dirty="0"/>
              <a:t>2</a:t>
            </a:r>
            <a:r>
              <a:rPr lang="en-US" baseline="0" dirty="0"/>
              <a:t> + b</a:t>
            </a:r>
            <a:r>
              <a:rPr lang="en-US" baseline="30000" dirty="0"/>
              <a:t>2</a:t>
            </a:r>
            <a:r>
              <a:rPr lang="en-US" baseline="0" dirty="0"/>
              <a:t>. If a &gt; b &gt; 1, then the RHS is always </a:t>
            </a:r>
            <a:r>
              <a:rPr lang="en-US" baseline="0" dirty="0" err="1"/>
              <a:t>gonna</a:t>
            </a:r>
            <a:r>
              <a:rPr lang="en-US" baseline="0" dirty="0"/>
              <a:t> be greater.</a:t>
            </a:r>
          </a:p>
          <a:p>
            <a:endParaRPr lang="en-US" baseline="0" dirty="0"/>
          </a:p>
          <a:p>
            <a:r>
              <a:rPr lang="en-US" baseline="0" dirty="0"/>
              <a:t>Task OFF = free exploration, no juice feeders available</a:t>
            </a:r>
          </a:p>
          <a:p>
            <a:r>
              <a:rPr lang="en-US" baseline="0" dirty="0"/>
              <a:t>Task ON = </a:t>
            </a:r>
            <a:r>
              <a:rPr lang="en-US" sz="1800" b="0" i="0" dirty="0">
                <a:solidFill>
                  <a:srgbClr val="222222"/>
                </a:solidFill>
                <a:effectLst/>
                <a:latin typeface="TimesNewRomanPS-ItalicMT"/>
              </a:rPr>
              <a:t>controlled depletion task or random depletion task (juice feeders available)</a:t>
            </a:r>
            <a:br>
              <a:rPr lang="en-US" dirty="0"/>
            </a:br>
            <a:endParaRPr lang="en-US" dirty="0"/>
          </a:p>
          <a:p>
            <a:r>
              <a:rPr lang="en-US" sz="1800" b="0" i="0" dirty="0">
                <a:solidFill>
                  <a:srgbClr val="222222"/>
                </a:solidFill>
                <a:effectLst/>
                <a:latin typeface="TimesNewRomanPSMT"/>
              </a:rPr>
              <a:t>For both the controlled and random depletion tasks, each feeder was programmed to deliver a specific reward size on pressing of a lever; it started high and decreased by a specified amount. In the controlled condition each feeder delivered a base reward consisting of an initial 2 mL of juice that decreased by 0.125 mL with each subsequent delivery (turn). In the random condition, feeder depletion rates were the same as the controlled depletion condition. However, feeders randomly increased or decreased the juice delivery</a:t>
            </a:r>
            <a:r>
              <a:rPr lang="en-US" dirty="0"/>
              <a:t> </a:t>
            </a:r>
            <a:r>
              <a:rPr lang="en-US" sz="1800" b="0" i="0" dirty="0">
                <a:solidFill>
                  <a:srgbClr val="222222"/>
                </a:solidFill>
                <a:effectLst/>
                <a:latin typeface="TimesNewRomanPSMT"/>
              </a:rPr>
              <a:t>amount by 1 mL in addition to the base reward schedule at a probability of 50%. Both feeder types delivered rewards following their respective schedules until reaching the base value of 0, at which point the patch was depleted and no more rewards were delivered.</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9</a:t>
            </a:fld>
            <a:endParaRPr lang="de-DE"/>
          </a:p>
        </p:txBody>
      </p:sp>
    </p:spTree>
    <p:extLst>
      <p:ext uri="{BB962C8B-B14F-4D97-AF65-F5344CB8AC3E}">
        <p14:creationId xmlns:p14="http://schemas.microsoft.com/office/powerpoint/2010/main" val="33569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Hz between samples</a:t>
            </a:r>
          </a:p>
          <a:p>
            <a:r>
              <a:rPr lang="en-US" dirty="0"/>
              <a:t>So 100 lags = 3.33 seconds</a:t>
            </a:r>
          </a:p>
        </p:txBody>
      </p:sp>
      <p:sp>
        <p:nvSpPr>
          <p:cNvPr id="4" name="Slide Number Placeholder 3"/>
          <p:cNvSpPr>
            <a:spLocks noGrp="1"/>
          </p:cNvSpPr>
          <p:nvPr>
            <p:ph type="sldNum" sz="quarter" idx="5"/>
          </p:nvPr>
        </p:nvSpPr>
        <p:spPr/>
        <p:txBody>
          <a:bodyPr/>
          <a:lstStyle/>
          <a:p>
            <a:fld id="{C045881A-AB05-4172-8CB2-6636B1E2BADA}" type="slidenum">
              <a:rPr lang="de-DE" smtClean="0"/>
              <a:pPr/>
              <a:t>10</a:t>
            </a:fld>
            <a:endParaRPr lang="de-DE"/>
          </a:p>
        </p:txBody>
      </p:sp>
    </p:spTree>
    <p:extLst>
      <p:ext uri="{BB962C8B-B14F-4D97-AF65-F5344CB8AC3E}">
        <p14:creationId xmlns:p14="http://schemas.microsoft.com/office/powerpoint/2010/main" val="2856916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 = adjusted mutual information score</a:t>
            </a:r>
          </a:p>
          <a:p>
            <a:endParaRPr lang="en-US" dirty="0"/>
          </a:p>
          <a:p>
            <a:r>
              <a:rPr lang="en-US" dirty="0" err="1"/>
              <a:t>ami.m</a:t>
            </a:r>
            <a:r>
              <a:rPr lang="en-US" dirty="0"/>
              <a:t>: https://www.mathworks.com/matlabcentral/fileexchange/33144-the-adjusted-mutual-information</a:t>
            </a:r>
          </a:p>
          <a:p>
            <a:endParaRPr lang="en-US" dirty="0"/>
          </a:p>
          <a:p>
            <a:r>
              <a:rPr lang="en-US" dirty="0"/>
              <a:t>the idea is you're looking for mutual information about one set of </a:t>
            </a:r>
            <a:r>
              <a:rPr lang="en-US" dirty="0" err="1"/>
              <a:t>clusterings</a:t>
            </a:r>
            <a:r>
              <a:rPr lang="en-US" dirty="0"/>
              <a:t> on a dataset given another set of </a:t>
            </a:r>
            <a:r>
              <a:rPr lang="en-US" dirty="0" err="1"/>
              <a:t>clusterings</a:t>
            </a:r>
            <a:endParaRPr lang="en-US" dirty="0"/>
          </a:p>
          <a:p>
            <a:endParaRPr lang="en-US" dirty="0"/>
          </a:p>
          <a:p>
            <a:r>
              <a:rPr lang="en-US" dirty="0"/>
              <a:t>(in this case, across different time lags. important is that the </a:t>
            </a:r>
            <a:r>
              <a:rPr lang="en-US" dirty="0" err="1"/>
              <a:t>clusterings</a:t>
            </a:r>
            <a:r>
              <a:rPr lang="en-US" dirty="0"/>
              <a:t> are paired by dataset, though!)</a:t>
            </a:r>
          </a:p>
          <a:p>
            <a:endParaRPr lang="en-US" dirty="0"/>
          </a:p>
          <a:p>
            <a:r>
              <a:rPr lang="en-US" dirty="0"/>
              <a:t>Formula for AMI:</a:t>
            </a:r>
          </a:p>
          <a:p>
            <a:pPr algn="l"/>
            <a:r>
              <a:rPr lang="pl-PL" b="0" i="0" dirty="0">
                <a:solidFill>
                  <a:srgbClr val="212529"/>
                </a:solidFill>
                <a:effectLst/>
                <a:latin typeface="-apple-system"/>
              </a:rPr>
              <a:t>AMI(U, V) </a:t>
            </a:r>
            <a:r>
              <a:rPr lang="pl-PL" b="0" i="0" dirty="0">
                <a:solidFill>
                  <a:srgbClr val="666666"/>
                </a:solidFill>
                <a:effectLst/>
                <a:latin typeface="-apple-system"/>
              </a:rPr>
              <a:t>=</a:t>
            </a:r>
            <a:r>
              <a:rPr lang="pl-PL" b="0" i="0" dirty="0">
                <a:solidFill>
                  <a:srgbClr val="212529"/>
                </a:solidFill>
                <a:effectLst/>
                <a:latin typeface="-apple-system"/>
              </a:rPr>
              <a:t> [MI(U, V) </a:t>
            </a:r>
            <a:r>
              <a:rPr lang="pl-PL" b="0" i="0" dirty="0">
                <a:solidFill>
                  <a:srgbClr val="666666"/>
                </a:solidFill>
                <a:effectLst/>
                <a:latin typeface="-apple-system"/>
              </a:rPr>
              <a:t>-</a:t>
            </a:r>
            <a:r>
              <a:rPr lang="pl-PL" b="0" i="0" dirty="0">
                <a:solidFill>
                  <a:srgbClr val="212529"/>
                </a:solidFill>
                <a:effectLst/>
                <a:latin typeface="-apple-system"/>
              </a:rPr>
              <a:t> E(MI(U, V))] </a:t>
            </a:r>
            <a:r>
              <a:rPr lang="pl-PL" b="0" i="0" dirty="0">
                <a:solidFill>
                  <a:srgbClr val="666666"/>
                </a:solidFill>
                <a:effectLst/>
                <a:latin typeface="-apple-system"/>
              </a:rPr>
              <a:t>/</a:t>
            </a:r>
            <a:r>
              <a:rPr lang="pl-PL" b="0" i="0" dirty="0">
                <a:solidFill>
                  <a:srgbClr val="212529"/>
                </a:solidFill>
                <a:effectLst/>
                <a:latin typeface="-apple-system"/>
              </a:rPr>
              <a:t> [avg(H(U), H(V)) </a:t>
            </a:r>
            <a:r>
              <a:rPr lang="pl-PL" b="0" i="0" dirty="0">
                <a:solidFill>
                  <a:srgbClr val="666666"/>
                </a:solidFill>
                <a:effectLst/>
                <a:latin typeface="-apple-system"/>
              </a:rPr>
              <a:t>-</a:t>
            </a:r>
            <a:r>
              <a:rPr lang="pl-PL" b="0" i="0" dirty="0">
                <a:solidFill>
                  <a:srgbClr val="212529"/>
                </a:solidFill>
                <a:effectLst/>
                <a:latin typeface="-apple-system"/>
              </a:rPr>
              <a:t> E(MI(U, V))] </a:t>
            </a:r>
          </a:p>
          <a:p>
            <a:r>
              <a:rPr lang="en-US" dirty="0"/>
              <a:t>(https://scikit-learn.org/stable/modules/generated/sklearn.metrics.adjusted_mutual_info_score.html)</a:t>
            </a:r>
          </a:p>
          <a:p>
            <a:endParaRPr lang="en-US" dirty="0"/>
          </a:p>
          <a:p>
            <a:r>
              <a:rPr lang="en-US" dirty="0"/>
              <a:t>The idea is you're normalizing by the total entropy present in your clustering (which tends to go up trivially as a function of the number of clusters you keep). It's basically information theoretic R-squared (i.e., where the foundational loss metric is Shannon entropy rather than variance)</a:t>
            </a:r>
            <a:br>
              <a:rPr lang="pl-PL" dirty="0"/>
            </a:br>
            <a:endParaRPr lang="en-US" dirty="0"/>
          </a:p>
          <a:p>
            <a:r>
              <a:rPr lang="en-US" dirty="0"/>
              <a:t>These figures are averaged across all trials from each animal (I assume animals are actually pooled here)</a:t>
            </a:r>
          </a:p>
          <a:p>
            <a:r>
              <a:rPr lang="en-US" dirty="0"/>
              <a:t>9 sessions per monkey</a:t>
            </a:r>
          </a:p>
          <a:p>
            <a:r>
              <a:rPr lang="en-US" dirty="0"/>
              <a:t>12 task-on</a:t>
            </a:r>
          </a:p>
          <a:p>
            <a:r>
              <a:rPr lang="en-US" dirty="0"/>
              <a:t>6 task-off</a:t>
            </a:r>
          </a:p>
        </p:txBody>
      </p:sp>
      <p:sp>
        <p:nvSpPr>
          <p:cNvPr id="4" name="Slide Number Placeholder 3"/>
          <p:cNvSpPr>
            <a:spLocks noGrp="1"/>
          </p:cNvSpPr>
          <p:nvPr>
            <p:ph type="sldNum" sz="quarter" idx="5"/>
          </p:nvPr>
        </p:nvSpPr>
        <p:spPr/>
        <p:txBody>
          <a:bodyPr/>
          <a:lstStyle/>
          <a:p>
            <a:fld id="{C045881A-AB05-4172-8CB2-6636B1E2BADA}" type="slidenum">
              <a:rPr lang="de-DE" smtClean="0"/>
              <a:pPr/>
              <a:t>11</a:t>
            </a:fld>
            <a:endParaRPr lang="de-DE"/>
          </a:p>
        </p:txBody>
      </p:sp>
    </p:spTree>
    <p:extLst>
      <p:ext uri="{BB962C8B-B14F-4D97-AF65-F5344CB8AC3E}">
        <p14:creationId xmlns:p14="http://schemas.microsoft.com/office/powerpoint/2010/main" val="413563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12</a:t>
            </a:fld>
            <a:endParaRPr lang="de-DE"/>
          </a:p>
        </p:txBody>
      </p:sp>
    </p:spTree>
    <p:extLst>
      <p:ext uri="{BB962C8B-B14F-4D97-AF65-F5344CB8AC3E}">
        <p14:creationId xmlns:p14="http://schemas.microsoft.com/office/powerpoint/2010/main" val="153574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sessions being plotted in the insets</a:t>
            </a:r>
          </a:p>
        </p:txBody>
      </p:sp>
      <p:sp>
        <p:nvSpPr>
          <p:cNvPr id="4" name="Slide Number Placeholder 3"/>
          <p:cNvSpPr>
            <a:spLocks noGrp="1"/>
          </p:cNvSpPr>
          <p:nvPr>
            <p:ph type="sldNum" sz="quarter" idx="5"/>
          </p:nvPr>
        </p:nvSpPr>
        <p:spPr/>
        <p:txBody>
          <a:bodyPr/>
          <a:lstStyle/>
          <a:p>
            <a:fld id="{C045881A-AB05-4172-8CB2-6636B1E2BADA}" type="slidenum">
              <a:rPr lang="de-DE" smtClean="0"/>
              <a:pPr/>
              <a:t>13</a:t>
            </a:fld>
            <a:endParaRPr lang="de-DE"/>
          </a:p>
        </p:txBody>
      </p:sp>
    </p:spTree>
    <p:extLst>
      <p:ext uri="{BB962C8B-B14F-4D97-AF65-F5344CB8AC3E}">
        <p14:creationId xmlns:p14="http://schemas.microsoft.com/office/powerpoint/2010/main" val="402917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20</a:t>
            </a:fld>
            <a:endParaRPr lang="de-DE"/>
          </a:p>
        </p:txBody>
      </p:sp>
    </p:spTree>
    <p:extLst>
      <p:ext uri="{BB962C8B-B14F-4D97-AF65-F5344CB8AC3E}">
        <p14:creationId xmlns:p14="http://schemas.microsoft.com/office/powerpoint/2010/main" val="2965978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PZ Titelfolie">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4949528" y="2826140"/>
            <a:ext cx="5472608" cy="1046758"/>
          </a:xfrm>
        </p:spPr>
        <p:txBody>
          <a:bodyPr/>
          <a:lstStyle>
            <a:lvl1pPr>
              <a:defRPr sz="2800">
                <a:solidFill>
                  <a:srgbClr val="009A44"/>
                </a:solidFill>
              </a:defRPr>
            </a:lvl1pPr>
          </a:lstStyle>
          <a:p>
            <a:pPr lvl="0"/>
            <a:r>
              <a:rPr lang="de-DE" noProof="0" dirty="0"/>
              <a:t>Titelmasterformat durch Klicken bearbeiten</a:t>
            </a:r>
          </a:p>
        </p:txBody>
      </p:sp>
      <p:sp>
        <p:nvSpPr>
          <p:cNvPr id="12291" name="Rectangle 3"/>
          <p:cNvSpPr>
            <a:spLocks noGrp="1" noChangeArrowheads="1"/>
          </p:cNvSpPr>
          <p:nvPr>
            <p:ph type="subTitle" idx="1"/>
          </p:nvPr>
        </p:nvSpPr>
        <p:spPr>
          <a:xfrm>
            <a:off x="4949528" y="3933056"/>
            <a:ext cx="6331048" cy="1536576"/>
          </a:xfrm>
        </p:spPr>
        <p:txBody>
          <a:bodyPr/>
          <a:lstStyle>
            <a:lvl1pPr marL="0" indent="0">
              <a:buFont typeface="Wingdings" pitchFamily="2" charset="2"/>
              <a:buNone/>
              <a:defRPr sz="2000">
                <a:solidFill>
                  <a:schemeClr val="tx1"/>
                </a:solidFill>
              </a:defRPr>
            </a:lvl1pPr>
          </a:lstStyle>
          <a:p>
            <a:pPr lvl="0"/>
            <a:r>
              <a:rPr lang="de-DE" noProof="0" dirty="0"/>
              <a:t>Formatvorlage des Untertitelmasters durch Klicken bearbeiten</a:t>
            </a:r>
          </a:p>
        </p:txBody>
      </p:sp>
      <p:pic>
        <p:nvPicPr>
          <p:cNvPr id="2" name="Picture 2" descr="Y:\Ordnerstruktur\Projekte\laufende Projekte\DPZ (NP)\Design\Neues DPZ-CD\Fotos_Grafiken\Gestaltungselement\DPZ_Gestaltungselement_grau20.emf">
            <a:extLst>
              <a:ext uri="{FF2B5EF4-FFF2-40B4-BE49-F238E27FC236}">
                <a16:creationId xmlns:a16="http://schemas.microsoft.com/office/drawing/2014/main" id="{B288B51A-E625-451D-B10B-0072B03F843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25516" y="-1179512"/>
            <a:ext cx="9720572" cy="972057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Y:\Ordnerstruktur\Projekte\laufende Projekte\DPZ (NP)\Design\Neues DPZ-CD\Logo\Logo_andere Formate_Final\cmyk\mit Schriftzug\emf\Logo-DPZ.emf">
            <a:extLst>
              <a:ext uri="{FF2B5EF4-FFF2-40B4-BE49-F238E27FC236}">
                <a16:creationId xmlns:a16="http://schemas.microsoft.com/office/drawing/2014/main" id="{BABA644F-7274-420A-A1AB-36A4DAA686F5}"/>
              </a:ext>
            </a:extLst>
          </p:cNvPr>
          <p:cNvPicPr>
            <a:picLocks noChangeAspect="1" noChangeArrowheads="1"/>
          </p:cNvPicPr>
          <p:nvPr userDrawn="1"/>
        </p:nvPicPr>
        <p:blipFill>
          <a:blip r:embed="rId3" cstate="print"/>
          <a:stretch>
            <a:fillRect/>
          </a:stretch>
        </p:blipFill>
        <p:spPr bwMode="auto">
          <a:xfrm>
            <a:off x="9076897" y="332656"/>
            <a:ext cx="2513650" cy="1606232"/>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6">
            <a:extLst>
              <a:ext uri="{FF2B5EF4-FFF2-40B4-BE49-F238E27FC236}">
                <a16:creationId xmlns:a16="http://schemas.microsoft.com/office/drawing/2014/main" id="{4D8BAF8C-710A-4AAA-84E3-D945756568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PZ Folgeseite">
    <p:spTree>
      <p:nvGrpSpPr>
        <p:cNvPr id="1" name=""/>
        <p:cNvGrpSpPr/>
        <p:nvPr/>
      </p:nvGrpSpPr>
      <p:grpSpPr>
        <a:xfrm>
          <a:off x="0" y="0"/>
          <a:ext cx="0" cy="0"/>
          <a:chOff x="0" y="0"/>
          <a:chExt cx="0" cy="0"/>
        </a:xfrm>
      </p:grpSpPr>
      <p:sp>
        <p:nvSpPr>
          <p:cNvPr id="2" name="Titel 1"/>
          <p:cNvSpPr>
            <a:spLocks noGrp="1"/>
          </p:cNvSpPr>
          <p:nvPr>
            <p:ph type="title"/>
          </p:nvPr>
        </p:nvSpPr>
        <p:spPr>
          <a:xfrm>
            <a:off x="997578" y="260649"/>
            <a:ext cx="8625417" cy="573087"/>
          </a:xfrm>
        </p:spPr>
        <p:txBody>
          <a:bodyPr/>
          <a:lstStyle/>
          <a:p>
            <a:r>
              <a:rPr lang="de-DE" dirty="0"/>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0"/>
          </p:nvPr>
        </p:nvSpPr>
        <p:spPr/>
        <p:txBody>
          <a:bodyPr/>
          <a:lstStyle>
            <a:lvl1pPr>
              <a:defRPr/>
            </a:lvl1pPr>
          </a:lstStyle>
          <a:p>
            <a:fld id="{2F6078F4-E63E-4AA0-B8D1-966A19A57BCF}" type="slidenum">
              <a:rPr lang="de-DE"/>
              <a:pPr/>
              <a:t>‹#›</a:t>
            </a:fld>
            <a:endParaRPr lang="de-DE" dirty="0"/>
          </a:p>
        </p:txBody>
      </p:sp>
    </p:spTree>
    <p:extLst>
      <p:ext uri="{BB962C8B-B14F-4D97-AF65-F5344CB8AC3E}">
        <p14:creationId xmlns:p14="http://schemas.microsoft.com/office/powerpoint/2010/main" val="504703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userDrawn="1"/>
        </p:nvSpPr>
        <p:spPr bwMode="auto">
          <a:xfrm>
            <a:off x="0" y="6412686"/>
            <a:ext cx="1104123" cy="369332"/>
          </a:xfrm>
          <a:prstGeom prst="rect">
            <a:avLst/>
          </a:prstGeom>
          <a:solidFill>
            <a:srgbClr val="009A44"/>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sp>
        <p:nvSpPr>
          <p:cNvPr id="11266" name="Rectangle 2"/>
          <p:cNvSpPr>
            <a:spLocks noGrp="1" noChangeArrowheads="1"/>
          </p:cNvSpPr>
          <p:nvPr>
            <p:ph type="title"/>
          </p:nvPr>
        </p:nvSpPr>
        <p:spPr bwMode="auto">
          <a:xfrm>
            <a:off x="1007436" y="263626"/>
            <a:ext cx="8625417" cy="573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Titelmasterformat durch Klicken bearbeiten</a:t>
            </a:r>
          </a:p>
        </p:txBody>
      </p:sp>
      <p:sp>
        <p:nvSpPr>
          <p:cNvPr id="11270" name="Line 6"/>
          <p:cNvSpPr>
            <a:spLocks noChangeShapeType="1"/>
          </p:cNvSpPr>
          <p:nvPr/>
        </p:nvSpPr>
        <p:spPr bwMode="auto">
          <a:xfrm>
            <a:off x="-336715" y="1124744"/>
            <a:ext cx="10561173" cy="0"/>
          </a:xfrm>
          <a:prstGeom prst="line">
            <a:avLst/>
          </a:prstGeom>
          <a:noFill/>
          <a:ln w="19050">
            <a:solidFill>
              <a:schemeClr val="tx1">
                <a:lumMod val="65000"/>
                <a:lumOff val="3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11271" name="Rectangle 7"/>
          <p:cNvSpPr>
            <a:spLocks noGrp="1" noChangeArrowheads="1"/>
          </p:cNvSpPr>
          <p:nvPr>
            <p:ph type="ftr" sz="quarter" idx="3"/>
          </p:nvPr>
        </p:nvSpPr>
        <p:spPr bwMode="auto">
          <a:xfrm>
            <a:off x="2108201" y="6464300"/>
            <a:ext cx="777663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4D4D4D"/>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de-DE" dirty="0"/>
          </a:p>
        </p:txBody>
      </p:sp>
      <p:sp>
        <p:nvSpPr>
          <p:cNvPr id="11275" name="Rectangle 11"/>
          <p:cNvSpPr>
            <a:spLocks noGrp="1" noChangeArrowheads="1"/>
          </p:cNvSpPr>
          <p:nvPr>
            <p:ph type="body" idx="1"/>
          </p:nvPr>
        </p:nvSpPr>
        <p:spPr bwMode="auto">
          <a:xfrm>
            <a:off x="994007" y="1495326"/>
            <a:ext cx="9793816"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a:t>
            </a:r>
            <a:r>
              <a:rPr lang="de-DE" dirty="0"/>
              <a:t>durch Klicken bearbeiten</a:t>
            </a:r>
          </a:p>
          <a:p>
            <a:pPr lvl="1"/>
            <a:r>
              <a:rPr lang="de-DE" dirty="0"/>
              <a:t>Zweite Ebene</a:t>
            </a:r>
          </a:p>
          <a:p>
            <a:pPr lvl="2"/>
            <a:r>
              <a:rPr lang="de-DE" dirty="0"/>
              <a:t>Dritte Ebene</a:t>
            </a:r>
          </a:p>
          <a:p>
            <a:pPr lvl="3"/>
            <a:r>
              <a:rPr lang="de-DE" dirty="0"/>
              <a:t>Vierte Ebene</a:t>
            </a:r>
          </a:p>
          <a:p>
            <a:pPr lvl="4"/>
            <a:r>
              <a:rPr lang="de-DE" dirty="0"/>
              <a:t>Fünfte</a:t>
            </a:r>
          </a:p>
          <a:p>
            <a:pPr lvl="4"/>
            <a:r>
              <a:rPr lang="de-DE" dirty="0"/>
              <a:t> Ebene</a:t>
            </a:r>
          </a:p>
        </p:txBody>
      </p:sp>
      <p:sp>
        <p:nvSpPr>
          <p:cNvPr id="11268" name="Rectangle 4"/>
          <p:cNvSpPr>
            <a:spLocks noGrp="1" noChangeArrowheads="1"/>
          </p:cNvSpPr>
          <p:nvPr>
            <p:ph type="sldNum" sz="quarter" idx="4"/>
          </p:nvPr>
        </p:nvSpPr>
        <p:spPr bwMode="auto">
          <a:xfrm>
            <a:off x="-1938701" y="6453337"/>
            <a:ext cx="2844800"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solidFill>
                  <a:schemeClr val="bg1"/>
                </a:solidFill>
              </a:defRPr>
            </a:lvl1pPr>
          </a:lstStyle>
          <a:p>
            <a:fld id="{DF3E0165-EB73-48AD-AEF8-8E221AA3BE02}" type="slidenum">
              <a:rPr lang="de-DE" smtClean="0"/>
              <a:pPr/>
              <a:t>‹#›</a:t>
            </a:fld>
            <a:endParaRPr lang="de-DE" dirty="0"/>
          </a:p>
        </p:txBody>
      </p:sp>
      <p:pic>
        <p:nvPicPr>
          <p:cNvPr id="3" name="Picture 2" descr="Y:\Ordnerstruktur\Projekte\laufende Projekte\DPZ (NP)\Design\Neues DPZ-CD\Logo\Logo_andere Formate_Final\cmyk\ohne Schriftzug\emf\Logo-DPZ.emf">
            <a:extLst>
              <a:ext uri="{FF2B5EF4-FFF2-40B4-BE49-F238E27FC236}">
                <a16:creationId xmlns:a16="http://schemas.microsoft.com/office/drawing/2014/main" id="{DFFFA120-58CA-479D-BEAC-A555B990650D}"/>
              </a:ext>
            </a:extLst>
          </p:cNvPr>
          <p:cNvPicPr>
            <a:picLocks noChangeAspect="1" noChangeArrowheads="1"/>
          </p:cNvPicPr>
          <p:nvPr userDrawn="1"/>
        </p:nvPicPr>
        <p:blipFill>
          <a:blip r:embed="rId4" cstate="print"/>
          <a:stretch>
            <a:fillRect/>
          </a:stretch>
        </p:blipFill>
        <p:spPr bwMode="auto">
          <a:xfrm>
            <a:off x="10644535" y="178424"/>
            <a:ext cx="1260227" cy="84536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4">
            <a:extLst>
              <a:ext uri="{FF2B5EF4-FFF2-40B4-BE49-F238E27FC236}">
                <a16:creationId xmlns:a16="http://schemas.microsoft.com/office/drawing/2014/main" id="{E4416F9A-9F97-432D-9A8D-1744231BDA0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4" r:id="rId2"/>
  </p:sldLayoutIdLst>
  <p:hf hdr="0" ftr="0" dt="0"/>
  <p:txStyles>
    <p:title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p:titleStyle>
    <p:bodyStyle>
      <a:lvl1pPr marL="176213" marR="0" indent="-176213" algn="l" defTabSz="914400" rtl="0" eaLnBrk="1" fontAlgn="base" latinLnBrk="0" hangingPunct="1">
        <a:lnSpc>
          <a:spcPct val="100000"/>
        </a:lnSpc>
        <a:spcBef>
          <a:spcPct val="20000"/>
        </a:spcBef>
        <a:spcAft>
          <a:spcPct val="0"/>
        </a:spcAft>
        <a:buClr>
          <a:srgbClr val="009A44"/>
        </a:buClr>
        <a:buSzTx/>
        <a:buFont typeface="Wingdings" pitchFamily="2" charset="2"/>
        <a:buChar char="§"/>
        <a:tabLst/>
        <a:defRPr>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31692-2BB1-44D2-8D4B-96B21E1EFD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60" y="2138964"/>
            <a:ext cx="10512880" cy="3378268"/>
          </a:xfrm>
          <a:prstGeom prst="rect">
            <a:avLst/>
          </a:prstGeom>
        </p:spPr>
      </p:pic>
      <p:sp>
        <p:nvSpPr>
          <p:cNvPr id="7" name="Subtitle 1">
            <a:extLst>
              <a:ext uri="{FF2B5EF4-FFF2-40B4-BE49-F238E27FC236}">
                <a16:creationId xmlns:a16="http://schemas.microsoft.com/office/drawing/2014/main" id="{86343D3C-002F-4FCF-BCB9-EB347B921131}"/>
              </a:ext>
            </a:extLst>
          </p:cNvPr>
          <p:cNvSpPr txBox="1">
            <a:spLocks/>
          </p:cNvSpPr>
          <p:nvPr/>
        </p:nvSpPr>
        <p:spPr bwMode="auto">
          <a:xfrm>
            <a:off x="4871864" y="5517232"/>
            <a:ext cx="5612382" cy="1080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
                <a:srgbClr val="009A44"/>
              </a:buClr>
              <a:buSzTx/>
              <a:buFont typeface="Wingdings" pitchFamily="2" charset="2"/>
              <a:buNone/>
              <a:tabLst/>
              <a:defRPr sz="2000">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a:lstStyle>
          <a:p>
            <a:r>
              <a:rPr lang="en-DE" sz="1800" kern="0" dirty="0"/>
              <a:t>Neurobiology Lab Journal Club</a:t>
            </a:r>
          </a:p>
          <a:p>
            <a:r>
              <a:rPr lang="en-DE" sz="1800" kern="0" dirty="0"/>
              <a:t>Presented by: James Goodman</a:t>
            </a:r>
          </a:p>
          <a:p>
            <a:r>
              <a:rPr lang="en-DE" sz="1800" kern="0" dirty="0"/>
              <a:t>0</a:t>
            </a:r>
            <a:r>
              <a:rPr lang="en-US" sz="1800" kern="0" dirty="0"/>
              <a:t>7</a:t>
            </a:r>
            <a:r>
              <a:rPr lang="en-DE" sz="1800" kern="0" dirty="0"/>
              <a:t>. March 2022</a:t>
            </a:r>
            <a:endParaRPr lang="fi-FI" sz="1600" kern="0" dirty="0"/>
          </a:p>
        </p:txBody>
      </p:sp>
      <p:pic>
        <p:nvPicPr>
          <p:cNvPr id="11" name="Picture 10">
            <a:extLst>
              <a:ext uri="{FF2B5EF4-FFF2-40B4-BE49-F238E27FC236}">
                <a16:creationId xmlns:a16="http://schemas.microsoft.com/office/drawing/2014/main" id="{2C0FFA74-E44B-49A9-AE51-4C9E9D8ED49C}"/>
              </a:ext>
            </a:extLst>
          </p:cNvPr>
          <p:cNvPicPr>
            <a:picLocks noChangeAspect="1"/>
          </p:cNvPicPr>
          <p:nvPr/>
        </p:nvPicPr>
        <p:blipFill rotWithShape="1">
          <a:blip r:embed="rId4"/>
          <a:srcRect t="-5027" r="26498" b="67021"/>
          <a:stretch/>
        </p:blipFill>
        <p:spPr>
          <a:xfrm>
            <a:off x="2492772" y="0"/>
            <a:ext cx="7206456" cy="260648"/>
          </a:xfrm>
          <a:prstGeom prst="rect">
            <a:avLst/>
          </a:prstGeom>
        </p:spPr>
      </p:pic>
    </p:spTree>
    <p:extLst>
      <p:ext uri="{BB962C8B-B14F-4D97-AF65-F5344CB8AC3E}">
        <p14:creationId xmlns:p14="http://schemas.microsoft.com/office/powerpoint/2010/main" val="19065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E633-373A-4DC8-A7C4-FA1ABDC7B9F3}"/>
              </a:ext>
            </a:extLst>
          </p:cNvPr>
          <p:cNvSpPr>
            <a:spLocks noGrp="1"/>
          </p:cNvSpPr>
          <p:nvPr>
            <p:ph type="title"/>
          </p:nvPr>
        </p:nvSpPr>
        <p:spPr/>
        <p:txBody>
          <a:bodyPr/>
          <a:lstStyle/>
          <a:p>
            <a:r>
              <a:rPr lang="en-US" dirty="0"/>
              <a:t>Postural clusters are stable over multiple values of a transition lag parameter</a:t>
            </a:r>
          </a:p>
        </p:txBody>
      </p:sp>
      <p:sp>
        <p:nvSpPr>
          <p:cNvPr id="4" name="Slide Number Placeholder 3">
            <a:extLst>
              <a:ext uri="{FF2B5EF4-FFF2-40B4-BE49-F238E27FC236}">
                <a16:creationId xmlns:a16="http://schemas.microsoft.com/office/drawing/2014/main" id="{9313D956-9274-4D81-B992-697CA51F1D29}"/>
              </a:ext>
            </a:extLst>
          </p:cNvPr>
          <p:cNvSpPr>
            <a:spLocks noGrp="1"/>
          </p:cNvSpPr>
          <p:nvPr>
            <p:ph type="sldNum" sz="quarter" idx="10"/>
          </p:nvPr>
        </p:nvSpPr>
        <p:spPr/>
        <p:txBody>
          <a:bodyPr/>
          <a:lstStyle/>
          <a:p>
            <a:fld id="{2F6078F4-E63E-4AA0-B8D1-966A19A57BCF}" type="slidenum">
              <a:rPr lang="de-DE" smtClean="0"/>
              <a:pPr/>
              <a:t>10</a:t>
            </a:fld>
            <a:endParaRPr lang="de-DE" dirty="0"/>
          </a:p>
        </p:txBody>
      </p:sp>
      <p:pic>
        <p:nvPicPr>
          <p:cNvPr id="6" name="Picture 5">
            <a:extLst>
              <a:ext uri="{FF2B5EF4-FFF2-40B4-BE49-F238E27FC236}">
                <a16:creationId xmlns:a16="http://schemas.microsoft.com/office/drawing/2014/main" id="{93105040-DFC9-4417-98BC-B422659D297E}"/>
              </a:ext>
            </a:extLst>
          </p:cNvPr>
          <p:cNvPicPr>
            <a:picLocks noChangeAspect="1"/>
          </p:cNvPicPr>
          <p:nvPr/>
        </p:nvPicPr>
        <p:blipFill>
          <a:blip r:embed="rId3"/>
          <a:stretch>
            <a:fillRect/>
          </a:stretch>
        </p:blipFill>
        <p:spPr>
          <a:xfrm>
            <a:off x="347700" y="2296855"/>
            <a:ext cx="11496600" cy="2851475"/>
          </a:xfrm>
          <a:prstGeom prst="rect">
            <a:avLst/>
          </a:prstGeom>
        </p:spPr>
      </p:pic>
    </p:spTree>
    <p:extLst>
      <p:ext uri="{BB962C8B-B14F-4D97-AF65-F5344CB8AC3E}">
        <p14:creationId xmlns:p14="http://schemas.microsoft.com/office/powerpoint/2010/main" val="14217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EADD-7EBA-4314-9D3C-908E79B4E8FB}"/>
              </a:ext>
            </a:extLst>
          </p:cNvPr>
          <p:cNvSpPr>
            <a:spLocks noGrp="1"/>
          </p:cNvSpPr>
          <p:nvPr>
            <p:ph type="title"/>
          </p:nvPr>
        </p:nvSpPr>
        <p:spPr/>
        <p:txBody>
          <a:bodyPr/>
          <a:lstStyle/>
          <a:p>
            <a:r>
              <a:rPr lang="en-US" dirty="0"/>
              <a:t>Postural clusters persist even when considering long (&gt;3s) transition periods</a:t>
            </a:r>
          </a:p>
        </p:txBody>
      </p:sp>
      <p:sp>
        <p:nvSpPr>
          <p:cNvPr id="4" name="Slide Number Placeholder 3">
            <a:extLst>
              <a:ext uri="{FF2B5EF4-FFF2-40B4-BE49-F238E27FC236}">
                <a16:creationId xmlns:a16="http://schemas.microsoft.com/office/drawing/2014/main" id="{51DD06B4-038F-4195-B4B6-3DBE9C32CB34}"/>
              </a:ext>
            </a:extLst>
          </p:cNvPr>
          <p:cNvSpPr>
            <a:spLocks noGrp="1"/>
          </p:cNvSpPr>
          <p:nvPr>
            <p:ph type="sldNum" sz="quarter" idx="10"/>
          </p:nvPr>
        </p:nvSpPr>
        <p:spPr/>
        <p:txBody>
          <a:bodyPr/>
          <a:lstStyle/>
          <a:p>
            <a:fld id="{2F6078F4-E63E-4AA0-B8D1-966A19A57BCF}" type="slidenum">
              <a:rPr lang="de-DE" smtClean="0"/>
              <a:pPr/>
              <a:t>11</a:t>
            </a:fld>
            <a:endParaRPr lang="de-DE" dirty="0"/>
          </a:p>
        </p:txBody>
      </p:sp>
      <p:pic>
        <p:nvPicPr>
          <p:cNvPr id="6" name="Picture 5">
            <a:extLst>
              <a:ext uri="{FF2B5EF4-FFF2-40B4-BE49-F238E27FC236}">
                <a16:creationId xmlns:a16="http://schemas.microsoft.com/office/drawing/2014/main" id="{C11F8D6E-214F-4B52-A5DD-C48F1C9ED84E}"/>
              </a:ext>
            </a:extLst>
          </p:cNvPr>
          <p:cNvPicPr>
            <a:picLocks noChangeAspect="1"/>
          </p:cNvPicPr>
          <p:nvPr/>
        </p:nvPicPr>
        <p:blipFill>
          <a:blip r:embed="rId3"/>
          <a:stretch>
            <a:fillRect/>
          </a:stretch>
        </p:blipFill>
        <p:spPr>
          <a:xfrm>
            <a:off x="1715852" y="1700808"/>
            <a:ext cx="8760296" cy="4577697"/>
          </a:xfrm>
          <a:prstGeom prst="rect">
            <a:avLst/>
          </a:prstGeom>
        </p:spPr>
      </p:pic>
    </p:spTree>
    <p:extLst>
      <p:ext uri="{BB962C8B-B14F-4D97-AF65-F5344CB8AC3E}">
        <p14:creationId xmlns:p14="http://schemas.microsoft.com/office/powerpoint/2010/main" val="51700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9233-0613-433E-917E-339D66FA41B9}"/>
              </a:ext>
            </a:extLst>
          </p:cNvPr>
          <p:cNvSpPr>
            <a:spLocks noGrp="1"/>
          </p:cNvSpPr>
          <p:nvPr>
            <p:ph type="title"/>
          </p:nvPr>
        </p:nvSpPr>
        <p:spPr/>
        <p:txBody>
          <a:bodyPr/>
          <a:lstStyle/>
          <a:p>
            <a:r>
              <a:rPr lang="en-US" dirty="0"/>
              <a:t>Behavioral modularity is partially subject- and task-specific</a:t>
            </a:r>
          </a:p>
        </p:txBody>
      </p:sp>
      <p:sp>
        <p:nvSpPr>
          <p:cNvPr id="4" name="Slide Number Placeholder 3">
            <a:extLst>
              <a:ext uri="{FF2B5EF4-FFF2-40B4-BE49-F238E27FC236}">
                <a16:creationId xmlns:a16="http://schemas.microsoft.com/office/drawing/2014/main" id="{036B7512-F592-4E49-9756-3990A82DFB20}"/>
              </a:ext>
            </a:extLst>
          </p:cNvPr>
          <p:cNvSpPr>
            <a:spLocks noGrp="1"/>
          </p:cNvSpPr>
          <p:nvPr>
            <p:ph type="sldNum" sz="quarter" idx="10"/>
          </p:nvPr>
        </p:nvSpPr>
        <p:spPr/>
        <p:txBody>
          <a:bodyPr/>
          <a:lstStyle/>
          <a:p>
            <a:fld id="{2F6078F4-E63E-4AA0-B8D1-966A19A57BCF}" type="slidenum">
              <a:rPr lang="de-DE" smtClean="0"/>
              <a:pPr/>
              <a:t>12</a:t>
            </a:fld>
            <a:endParaRPr lang="de-DE" dirty="0"/>
          </a:p>
        </p:txBody>
      </p:sp>
      <p:pic>
        <p:nvPicPr>
          <p:cNvPr id="6" name="Picture 5">
            <a:extLst>
              <a:ext uri="{FF2B5EF4-FFF2-40B4-BE49-F238E27FC236}">
                <a16:creationId xmlns:a16="http://schemas.microsoft.com/office/drawing/2014/main" id="{F4AC9408-38D0-49B5-AFDB-1CBA8296893C}"/>
              </a:ext>
            </a:extLst>
          </p:cNvPr>
          <p:cNvPicPr>
            <a:picLocks noChangeAspect="1"/>
          </p:cNvPicPr>
          <p:nvPr/>
        </p:nvPicPr>
        <p:blipFill>
          <a:blip r:embed="rId3"/>
          <a:stretch>
            <a:fillRect/>
          </a:stretch>
        </p:blipFill>
        <p:spPr>
          <a:xfrm>
            <a:off x="779748" y="1700808"/>
            <a:ext cx="10632504" cy="3843328"/>
          </a:xfrm>
          <a:prstGeom prst="rect">
            <a:avLst/>
          </a:prstGeom>
        </p:spPr>
      </p:pic>
    </p:spTree>
    <p:extLst>
      <p:ext uri="{BB962C8B-B14F-4D97-AF65-F5344CB8AC3E}">
        <p14:creationId xmlns:p14="http://schemas.microsoft.com/office/powerpoint/2010/main" val="89723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9D59-EB63-4FA0-8374-9D20D6B9947F}"/>
              </a:ext>
            </a:extLst>
          </p:cNvPr>
          <p:cNvSpPr>
            <a:spLocks noGrp="1"/>
          </p:cNvSpPr>
          <p:nvPr>
            <p:ph type="title"/>
          </p:nvPr>
        </p:nvSpPr>
        <p:spPr/>
        <p:txBody>
          <a:bodyPr/>
          <a:lstStyle/>
          <a:p>
            <a:r>
              <a:rPr lang="en-US" dirty="0"/>
              <a:t>Subject-, but not task-, specific differences in terms of fundamental timescale of transitions</a:t>
            </a:r>
          </a:p>
        </p:txBody>
      </p:sp>
      <p:sp>
        <p:nvSpPr>
          <p:cNvPr id="4" name="Slide Number Placeholder 3">
            <a:extLst>
              <a:ext uri="{FF2B5EF4-FFF2-40B4-BE49-F238E27FC236}">
                <a16:creationId xmlns:a16="http://schemas.microsoft.com/office/drawing/2014/main" id="{A69A904A-86D1-4CD9-8A70-D4D4998AAB90}"/>
              </a:ext>
            </a:extLst>
          </p:cNvPr>
          <p:cNvSpPr>
            <a:spLocks noGrp="1"/>
          </p:cNvSpPr>
          <p:nvPr>
            <p:ph type="sldNum" sz="quarter" idx="10"/>
          </p:nvPr>
        </p:nvSpPr>
        <p:spPr/>
        <p:txBody>
          <a:bodyPr/>
          <a:lstStyle/>
          <a:p>
            <a:fld id="{2F6078F4-E63E-4AA0-B8D1-966A19A57BCF}" type="slidenum">
              <a:rPr lang="de-DE" smtClean="0"/>
              <a:pPr/>
              <a:t>13</a:t>
            </a:fld>
            <a:endParaRPr lang="de-DE" dirty="0"/>
          </a:p>
        </p:txBody>
      </p:sp>
      <p:pic>
        <p:nvPicPr>
          <p:cNvPr id="6" name="Picture 5">
            <a:extLst>
              <a:ext uri="{FF2B5EF4-FFF2-40B4-BE49-F238E27FC236}">
                <a16:creationId xmlns:a16="http://schemas.microsoft.com/office/drawing/2014/main" id="{4DEB5B34-B3CF-4983-A512-CACBD7783F4F}"/>
              </a:ext>
            </a:extLst>
          </p:cNvPr>
          <p:cNvPicPr>
            <a:picLocks noChangeAspect="1"/>
          </p:cNvPicPr>
          <p:nvPr/>
        </p:nvPicPr>
        <p:blipFill>
          <a:blip r:embed="rId3"/>
          <a:stretch>
            <a:fillRect/>
          </a:stretch>
        </p:blipFill>
        <p:spPr>
          <a:xfrm>
            <a:off x="1139788" y="1412776"/>
            <a:ext cx="9912424" cy="4381825"/>
          </a:xfrm>
          <a:prstGeom prst="rect">
            <a:avLst/>
          </a:prstGeom>
        </p:spPr>
      </p:pic>
    </p:spTree>
    <p:extLst>
      <p:ext uri="{BB962C8B-B14F-4D97-AF65-F5344CB8AC3E}">
        <p14:creationId xmlns:p14="http://schemas.microsoft.com/office/powerpoint/2010/main" val="4228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13D2-5AA9-448F-AE81-FA3AE4811C46}"/>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9B4CD17D-B6B9-47E3-B71A-4474A169F1F5}"/>
              </a:ext>
            </a:extLst>
          </p:cNvPr>
          <p:cNvSpPr>
            <a:spLocks noGrp="1"/>
          </p:cNvSpPr>
          <p:nvPr>
            <p:ph idx="1"/>
          </p:nvPr>
        </p:nvSpPr>
        <p:spPr/>
        <p:txBody>
          <a:bodyPr/>
          <a:lstStyle/>
          <a:p>
            <a:pPr>
              <a:spcAft>
                <a:spcPts val="600"/>
              </a:spcAft>
            </a:pPr>
            <a:r>
              <a:rPr lang="en-US" dirty="0"/>
              <a:t>Our method is pretty cool (and it is!)</a:t>
            </a:r>
          </a:p>
          <a:p>
            <a:pPr>
              <a:spcAft>
                <a:spcPts val="600"/>
              </a:spcAft>
            </a:pPr>
            <a:r>
              <a:rPr lang="en-US" dirty="0"/>
              <a:t>Individual- and task-specific effects</a:t>
            </a:r>
          </a:p>
          <a:p>
            <a:pPr>
              <a:spcAft>
                <a:spcPts val="600"/>
              </a:spcAft>
            </a:pPr>
            <a:r>
              <a:rPr lang="en-US" dirty="0"/>
              <a:t>Specifications of our model that we think are important</a:t>
            </a:r>
          </a:p>
          <a:p>
            <a:pPr lvl="1">
              <a:spcAft>
                <a:spcPts val="600"/>
              </a:spcAft>
            </a:pPr>
            <a:r>
              <a:rPr lang="en-US" dirty="0"/>
              <a:t>We use kinematic information on the timescale of poses and postures</a:t>
            </a:r>
          </a:p>
          <a:p>
            <a:pPr lvl="1">
              <a:spcAft>
                <a:spcPts val="600"/>
              </a:spcAft>
            </a:pPr>
            <a:r>
              <a:rPr lang="en-US" dirty="0"/>
              <a:t>We perform clustering on the basis of Markovian state (posture) transitions</a:t>
            </a:r>
          </a:p>
          <a:p>
            <a:pPr lvl="1">
              <a:spcAft>
                <a:spcPts val="600"/>
              </a:spcAft>
            </a:pPr>
            <a:r>
              <a:rPr lang="en-US" dirty="0"/>
              <a:t>We use a totally unsupervised method, although supervised methods could wrangle the data to better fit priors</a:t>
            </a:r>
          </a:p>
          <a:p>
            <a:pPr>
              <a:spcAft>
                <a:spcPts val="600"/>
              </a:spcAft>
            </a:pPr>
            <a:r>
              <a:rPr lang="en-US" dirty="0"/>
              <a:t>Environmental demands (i.e., specific tasks) give rise to behavioral stabilization</a:t>
            </a:r>
          </a:p>
          <a:p>
            <a:pPr lvl="1">
              <a:spcAft>
                <a:spcPts val="600"/>
              </a:spcAft>
            </a:pPr>
            <a:r>
              <a:rPr lang="en-US" dirty="0"/>
              <a:t>Perhaps fewer actions are present in the repertoire under pressure</a:t>
            </a:r>
          </a:p>
          <a:p>
            <a:pPr lvl="1">
              <a:spcAft>
                <a:spcPts val="600"/>
              </a:spcAft>
            </a:pPr>
            <a:r>
              <a:rPr lang="en-US" dirty="0"/>
              <a:t>Perhaps there is just less variability within those action clusters </a:t>
            </a:r>
          </a:p>
          <a:p>
            <a:pPr>
              <a:spcAft>
                <a:spcPts val="600"/>
              </a:spcAft>
            </a:pPr>
            <a:r>
              <a:rPr lang="en-US" dirty="0"/>
              <a:t>Automated </a:t>
            </a:r>
            <a:r>
              <a:rPr lang="en-US" dirty="0" err="1"/>
              <a:t>ethogramming</a:t>
            </a:r>
            <a:r>
              <a:rPr lang="en-US" dirty="0"/>
              <a:t> would be pretty rad</a:t>
            </a:r>
          </a:p>
          <a:p>
            <a:pPr lvl="1"/>
            <a:endParaRPr lang="en-US" dirty="0"/>
          </a:p>
        </p:txBody>
      </p:sp>
      <p:sp>
        <p:nvSpPr>
          <p:cNvPr id="4" name="Slide Number Placeholder 3">
            <a:extLst>
              <a:ext uri="{FF2B5EF4-FFF2-40B4-BE49-F238E27FC236}">
                <a16:creationId xmlns:a16="http://schemas.microsoft.com/office/drawing/2014/main" id="{24692FD2-B90B-46BC-A7DB-66F0B92502C5}"/>
              </a:ext>
            </a:extLst>
          </p:cNvPr>
          <p:cNvSpPr>
            <a:spLocks noGrp="1"/>
          </p:cNvSpPr>
          <p:nvPr>
            <p:ph type="sldNum" sz="quarter" idx="10"/>
          </p:nvPr>
        </p:nvSpPr>
        <p:spPr/>
        <p:txBody>
          <a:bodyPr/>
          <a:lstStyle/>
          <a:p>
            <a:fld id="{2F6078F4-E63E-4AA0-B8D1-966A19A57BCF}" type="slidenum">
              <a:rPr lang="de-DE" smtClean="0"/>
              <a:pPr/>
              <a:t>14</a:t>
            </a:fld>
            <a:endParaRPr lang="de-DE" dirty="0"/>
          </a:p>
        </p:txBody>
      </p:sp>
    </p:spTree>
    <p:extLst>
      <p:ext uri="{BB962C8B-B14F-4D97-AF65-F5344CB8AC3E}">
        <p14:creationId xmlns:p14="http://schemas.microsoft.com/office/powerpoint/2010/main" val="309625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4480-814F-4D45-98B8-4F5EF1D65018}"/>
              </a:ext>
            </a:extLst>
          </p:cNvPr>
          <p:cNvSpPr>
            <a:spLocks noGrp="1"/>
          </p:cNvSpPr>
          <p:nvPr>
            <p:ph type="title"/>
          </p:nvPr>
        </p:nvSpPr>
        <p:spPr/>
        <p:txBody>
          <a:bodyPr/>
          <a:lstStyle/>
          <a:p>
            <a:r>
              <a:rPr lang="en-US" dirty="0"/>
              <a:t>Compare and contrast with continuous framework</a:t>
            </a:r>
          </a:p>
        </p:txBody>
      </p:sp>
      <p:sp>
        <p:nvSpPr>
          <p:cNvPr id="3" name="Content Placeholder 2">
            <a:extLst>
              <a:ext uri="{FF2B5EF4-FFF2-40B4-BE49-F238E27FC236}">
                <a16:creationId xmlns:a16="http://schemas.microsoft.com/office/drawing/2014/main" id="{5A32CF6F-9EDF-40C9-AD1E-9689E8A8F068}"/>
              </a:ext>
            </a:extLst>
          </p:cNvPr>
          <p:cNvSpPr>
            <a:spLocks noGrp="1"/>
          </p:cNvSpPr>
          <p:nvPr>
            <p:ph idx="1"/>
          </p:nvPr>
        </p:nvSpPr>
        <p:spPr/>
        <p:txBody>
          <a:bodyPr/>
          <a:lstStyle/>
          <a:p>
            <a:r>
              <a:rPr lang="en-US" dirty="0"/>
              <a:t>Both involve low-dimensional manifolds</a:t>
            </a:r>
          </a:p>
          <a:p>
            <a:endParaRPr lang="en-US" dirty="0"/>
          </a:p>
          <a:p>
            <a:r>
              <a:rPr lang="en-US" dirty="0"/>
              <a:t>In this paper &amp; the practice of </a:t>
            </a:r>
            <a:r>
              <a:rPr lang="en-US" dirty="0" err="1"/>
              <a:t>ethogramming</a:t>
            </a:r>
            <a:r>
              <a:rPr lang="en-US" dirty="0"/>
              <a:t>, one seeks behavioral "modules"</a:t>
            </a:r>
          </a:p>
          <a:p>
            <a:endParaRPr lang="en-US" dirty="0"/>
          </a:p>
          <a:p>
            <a:r>
              <a:rPr lang="en-US" dirty="0"/>
              <a:t>In "synergies" framework, behaviors define a continuum without hard boundaries</a:t>
            </a:r>
          </a:p>
          <a:p>
            <a:pPr lvl="1"/>
            <a:r>
              <a:rPr lang="en-US" dirty="0"/>
              <a:t>Think Napier's observations on power &amp; precision grips, the proto-synergies</a:t>
            </a:r>
          </a:p>
          <a:p>
            <a:pPr lvl="1"/>
            <a:r>
              <a:rPr lang="en-US" dirty="0"/>
              <a:t>Within these broader categories, there was a continuum of aperture sizes</a:t>
            </a:r>
          </a:p>
          <a:p>
            <a:pPr lvl="1"/>
            <a:r>
              <a:rPr lang="en-US" dirty="0"/>
              <a:t>There were also tasks such as rope tying with hybrid power-precision grips</a:t>
            </a:r>
          </a:p>
          <a:p>
            <a:pPr lvl="1"/>
            <a:endParaRPr lang="en-US" dirty="0"/>
          </a:p>
          <a:p>
            <a:r>
              <a:rPr lang="en-US" dirty="0"/>
              <a:t>Grand unified hierarchical framework?</a:t>
            </a:r>
          </a:p>
          <a:p>
            <a:pPr lvl="1"/>
            <a:r>
              <a:rPr lang="en-US" dirty="0"/>
              <a:t>At coarse resolution, behavior is modular</a:t>
            </a:r>
          </a:p>
          <a:p>
            <a:pPr lvl="1"/>
            <a:r>
              <a:rPr lang="en-US" dirty="0"/>
              <a:t>At a fine enough resolution, behavior spans a continuum</a:t>
            </a:r>
          </a:p>
          <a:p>
            <a:pPr lvl="1"/>
            <a:r>
              <a:rPr lang="en-US" dirty="0"/>
              <a:t>Perhaps a similar reckoning to be had between "flexible" vs. "rule-based" motor learning</a:t>
            </a:r>
          </a:p>
          <a:p>
            <a:endParaRPr lang="en-US" dirty="0"/>
          </a:p>
          <a:p>
            <a:endParaRPr lang="en-US" dirty="0"/>
          </a:p>
        </p:txBody>
      </p:sp>
      <p:sp>
        <p:nvSpPr>
          <p:cNvPr id="4" name="Slide Number Placeholder 3">
            <a:extLst>
              <a:ext uri="{FF2B5EF4-FFF2-40B4-BE49-F238E27FC236}">
                <a16:creationId xmlns:a16="http://schemas.microsoft.com/office/drawing/2014/main" id="{0A2F377F-C961-4933-A08D-A6E0685B78E1}"/>
              </a:ext>
            </a:extLst>
          </p:cNvPr>
          <p:cNvSpPr>
            <a:spLocks noGrp="1"/>
          </p:cNvSpPr>
          <p:nvPr>
            <p:ph type="sldNum" sz="quarter" idx="10"/>
          </p:nvPr>
        </p:nvSpPr>
        <p:spPr/>
        <p:txBody>
          <a:bodyPr/>
          <a:lstStyle/>
          <a:p>
            <a:fld id="{2F6078F4-E63E-4AA0-B8D1-966A19A57BCF}" type="slidenum">
              <a:rPr lang="de-DE" smtClean="0"/>
              <a:pPr/>
              <a:t>15</a:t>
            </a:fld>
            <a:endParaRPr lang="de-DE" dirty="0"/>
          </a:p>
        </p:txBody>
      </p:sp>
    </p:spTree>
    <p:extLst>
      <p:ext uri="{BB962C8B-B14F-4D97-AF65-F5344CB8AC3E}">
        <p14:creationId xmlns:p14="http://schemas.microsoft.com/office/powerpoint/2010/main" val="127816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15FD-3318-9C47-A14B-8500E9DD11F9}"/>
              </a:ext>
            </a:extLst>
          </p:cNvPr>
          <p:cNvSpPr>
            <a:spLocks noGrp="1"/>
          </p:cNvSpPr>
          <p:nvPr>
            <p:ph type="title"/>
          </p:nvPr>
        </p:nvSpPr>
        <p:spPr/>
        <p:txBody>
          <a:bodyPr/>
          <a:lstStyle/>
          <a:p>
            <a:r>
              <a:rPr lang="en-DE" dirty="0"/>
              <a:t>Forget frameworks, what did we learn about behavior </a:t>
            </a:r>
            <a:r>
              <a:rPr lang="en-DE" i="1" dirty="0"/>
              <a:t>per se</a:t>
            </a:r>
            <a:r>
              <a:rPr lang="en-DE" dirty="0"/>
              <a:t>?</a:t>
            </a:r>
          </a:p>
        </p:txBody>
      </p:sp>
      <p:sp>
        <p:nvSpPr>
          <p:cNvPr id="3" name="Content Placeholder 2">
            <a:extLst>
              <a:ext uri="{FF2B5EF4-FFF2-40B4-BE49-F238E27FC236}">
                <a16:creationId xmlns:a16="http://schemas.microsoft.com/office/drawing/2014/main" id="{80ABA8D0-CBBE-D449-AD44-28639D2630AF}"/>
              </a:ext>
            </a:extLst>
          </p:cNvPr>
          <p:cNvSpPr>
            <a:spLocks noGrp="1"/>
          </p:cNvSpPr>
          <p:nvPr>
            <p:ph idx="1"/>
          </p:nvPr>
        </p:nvSpPr>
        <p:spPr/>
        <p:txBody>
          <a:bodyPr/>
          <a:lstStyle/>
          <a:p>
            <a:r>
              <a:rPr lang="en-DE" dirty="0"/>
              <a:t>Not a lot, frankly</a:t>
            </a:r>
          </a:p>
          <a:p>
            <a:pPr lvl="1"/>
            <a:r>
              <a:rPr lang="en-DE" dirty="0"/>
              <a:t>That there’s individual variation? Yeah, of course there is.</a:t>
            </a:r>
          </a:p>
          <a:p>
            <a:pPr lvl="1"/>
            <a:r>
              <a:rPr lang="en-DE" dirty="0"/>
              <a:t>That “context constrains behavioral expressivity”? Yes, there are stereotyped behaviors.</a:t>
            </a:r>
          </a:p>
          <a:p>
            <a:pPr lvl="1"/>
            <a:r>
              <a:rPr lang="en-DE" dirty="0"/>
              <a:t>That there are 49 fundamental postures? I don’t think anyone would buy that, not even the authors. It all depends on the level of granularity one deems useful!</a:t>
            </a:r>
          </a:p>
          <a:p>
            <a:endParaRPr lang="en-DE" dirty="0"/>
          </a:p>
          <a:p>
            <a:r>
              <a:rPr lang="en-DE" dirty="0"/>
              <a:t>The “findings” are simply not all that surprising</a:t>
            </a:r>
          </a:p>
          <a:p>
            <a:endParaRPr lang="en-DE" dirty="0"/>
          </a:p>
          <a:p>
            <a:r>
              <a:rPr lang="en-DE" dirty="0"/>
              <a:t>But that’s kind of the point</a:t>
            </a:r>
          </a:p>
          <a:p>
            <a:endParaRPr lang="en-DE" dirty="0"/>
          </a:p>
          <a:p>
            <a:r>
              <a:rPr lang="en-DE" dirty="0"/>
              <a:t>To sell an automated behavioral analysis framework, you need to re-demonstrate your ground truth</a:t>
            </a:r>
          </a:p>
          <a:p>
            <a:endParaRPr lang="en-DE" dirty="0"/>
          </a:p>
          <a:p>
            <a:endParaRPr lang="en-DE" dirty="0"/>
          </a:p>
        </p:txBody>
      </p:sp>
      <p:sp>
        <p:nvSpPr>
          <p:cNvPr id="4" name="Slide Number Placeholder 3">
            <a:extLst>
              <a:ext uri="{FF2B5EF4-FFF2-40B4-BE49-F238E27FC236}">
                <a16:creationId xmlns:a16="http://schemas.microsoft.com/office/drawing/2014/main" id="{0DB981A7-5CFE-FC43-8B2A-F7957F9C3CBA}"/>
              </a:ext>
            </a:extLst>
          </p:cNvPr>
          <p:cNvSpPr>
            <a:spLocks noGrp="1"/>
          </p:cNvSpPr>
          <p:nvPr>
            <p:ph type="sldNum" sz="quarter" idx="10"/>
          </p:nvPr>
        </p:nvSpPr>
        <p:spPr/>
        <p:txBody>
          <a:bodyPr/>
          <a:lstStyle/>
          <a:p>
            <a:fld id="{2F6078F4-E63E-4AA0-B8D1-966A19A57BCF}" type="slidenum">
              <a:rPr lang="de-DE" smtClean="0"/>
              <a:pPr/>
              <a:t>16</a:t>
            </a:fld>
            <a:endParaRPr lang="de-DE" dirty="0"/>
          </a:p>
        </p:txBody>
      </p:sp>
    </p:spTree>
    <p:extLst>
      <p:ext uri="{BB962C8B-B14F-4D97-AF65-F5344CB8AC3E}">
        <p14:creationId xmlns:p14="http://schemas.microsoft.com/office/powerpoint/2010/main" val="3296464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ED04-8D19-42E7-8734-41BC662C6924}"/>
              </a:ext>
            </a:extLst>
          </p:cNvPr>
          <p:cNvSpPr>
            <a:spLocks noGrp="1"/>
          </p:cNvSpPr>
          <p:nvPr>
            <p:ph type="ctrTitle"/>
          </p:nvPr>
        </p:nvSpPr>
        <p:spPr>
          <a:xfrm>
            <a:off x="4949528" y="2826140"/>
            <a:ext cx="5472608" cy="1046758"/>
          </a:xfrm>
        </p:spPr>
        <p:txBody>
          <a:bodyPr wrap="square" anchor="ctr">
            <a:normAutofit/>
          </a:bodyPr>
          <a:lstStyle/>
          <a:p>
            <a:r>
              <a:rPr lang="en-US" dirty="0"/>
              <a:t>End</a:t>
            </a:r>
          </a:p>
        </p:txBody>
      </p:sp>
      <p:sp>
        <p:nvSpPr>
          <p:cNvPr id="9" name="Subtitle 2">
            <a:extLst>
              <a:ext uri="{FF2B5EF4-FFF2-40B4-BE49-F238E27FC236}">
                <a16:creationId xmlns:a16="http://schemas.microsoft.com/office/drawing/2014/main" id="{3608E4CE-D8E1-424F-9AD8-738EC1440058}"/>
              </a:ext>
            </a:extLst>
          </p:cNvPr>
          <p:cNvSpPr>
            <a:spLocks noGrp="1"/>
          </p:cNvSpPr>
          <p:nvPr>
            <p:ph type="subTitle" idx="1"/>
          </p:nvPr>
        </p:nvSpPr>
        <p:spPr>
          <a:xfrm>
            <a:off x="4949528" y="3933056"/>
            <a:ext cx="6331048" cy="1536576"/>
          </a:xfrm>
        </p:spPr>
        <p:txBody>
          <a:bodyPr/>
          <a:lstStyle/>
          <a:p>
            <a:r>
              <a:rPr lang="en-US" dirty="0"/>
              <a:t>Questions?</a:t>
            </a:r>
          </a:p>
        </p:txBody>
      </p:sp>
      <p:sp>
        <p:nvSpPr>
          <p:cNvPr id="4" name="Slide Number Placeholder 3" hidden="1">
            <a:extLst>
              <a:ext uri="{FF2B5EF4-FFF2-40B4-BE49-F238E27FC236}">
                <a16:creationId xmlns:a16="http://schemas.microsoft.com/office/drawing/2014/main" id="{8CD22D10-697B-4FB0-B5D8-164E6E0EADB5}"/>
              </a:ext>
            </a:extLst>
          </p:cNvPr>
          <p:cNvSpPr>
            <a:spLocks noGrp="1"/>
          </p:cNvSpPr>
          <p:nvPr>
            <p:ph type="sldNum" sz="quarter" idx="4294967295"/>
          </p:nvPr>
        </p:nvSpPr>
        <p:spPr>
          <a:xfrm>
            <a:off x="-1938701" y="6453337"/>
            <a:ext cx="2844800" cy="390525"/>
          </a:xfrm>
        </p:spPr>
        <p:txBody>
          <a:bodyPr/>
          <a:lstStyle/>
          <a:p>
            <a:pPr>
              <a:spcAft>
                <a:spcPts val="600"/>
              </a:spcAft>
            </a:pPr>
            <a:fld id="{2F6078F4-E63E-4AA0-B8D1-966A19A57BCF}" type="slidenum">
              <a:rPr lang="de-DE" smtClean="0"/>
              <a:pPr>
                <a:spcAft>
                  <a:spcPts val="600"/>
                </a:spcAft>
              </a:pPr>
              <a:t>17</a:t>
            </a:fld>
            <a:endParaRPr lang="de-DE"/>
          </a:p>
        </p:txBody>
      </p:sp>
    </p:spTree>
    <p:extLst>
      <p:ext uri="{BB962C8B-B14F-4D97-AF65-F5344CB8AC3E}">
        <p14:creationId xmlns:p14="http://schemas.microsoft.com/office/powerpoint/2010/main" val="197558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ED04-8D19-42E7-8734-41BC662C6924}"/>
              </a:ext>
            </a:extLst>
          </p:cNvPr>
          <p:cNvSpPr>
            <a:spLocks noGrp="1"/>
          </p:cNvSpPr>
          <p:nvPr>
            <p:ph type="ctrTitle"/>
          </p:nvPr>
        </p:nvSpPr>
        <p:spPr>
          <a:xfrm>
            <a:off x="4949528" y="2826140"/>
            <a:ext cx="5472608" cy="1046758"/>
          </a:xfrm>
        </p:spPr>
        <p:txBody>
          <a:bodyPr wrap="square" anchor="ctr">
            <a:normAutofit/>
          </a:bodyPr>
          <a:lstStyle/>
          <a:p>
            <a:r>
              <a:rPr lang="en-US" dirty="0"/>
              <a:t>Supplements</a:t>
            </a:r>
          </a:p>
        </p:txBody>
      </p:sp>
      <p:sp>
        <p:nvSpPr>
          <p:cNvPr id="9" name="Subtitle 2">
            <a:extLst>
              <a:ext uri="{FF2B5EF4-FFF2-40B4-BE49-F238E27FC236}">
                <a16:creationId xmlns:a16="http://schemas.microsoft.com/office/drawing/2014/main" id="{3608E4CE-D8E1-424F-9AD8-738EC1440058}"/>
              </a:ext>
            </a:extLst>
          </p:cNvPr>
          <p:cNvSpPr>
            <a:spLocks noGrp="1"/>
          </p:cNvSpPr>
          <p:nvPr>
            <p:ph type="subTitle" idx="1"/>
          </p:nvPr>
        </p:nvSpPr>
        <p:spPr>
          <a:xfrm>
            <a:off x="4949528" y="3933056"/>
            <a:ext cx="6331048" cy="1536576"/>
          </a:xfrm>
        </p:spPr>
        <p:txBody>
          <a:bodyPr/>
          <a:lstStyle/>
          <a:p>
            <a:endParaRPr lang="en-US" dirty="0"/>
          </a:p>
        </p:txBody>
      </p:sp>
      <p:sp>
        <p:nvSpPr>
          <p:cNvPr id="4" name="Slide Number Placeholder 3" hidden="1">
            <a:extLst>
              <a:ext uri="{FF2B5EF4-FFF2-40B4-BE49-F238E27FC236}">
                <a16:creationId xmlns:a16="http://schemas.microsoft.com/office/drawing/2014/main" id="{8CD22D10-697B-4FB0-B5D8-164E6E0EADB5}"/>
              </a:ext>
            </a:extLst>
          </p:cNvPr>
          <p:cNvSpPr>
            <a:spLocks noGrp="1"/>
          </p:cNvSpPr>
          <p:nvPr>
            <p:ph type="sldNum" sz="quarter" idx="4294967295"/>
          </p:nvPr>
        </p:nvSpPr>
        <p:spPr>
          <a:xfrm>
            <a:off x="-1938701" y="6453337"/>
            <a:ext cx="2844800" cy="390525"/>
          </a:xfrm>
        </p:spPr>
        <p:txBody>
          <a:bodyPr/>
          <a:lstStyle/>
          <a:p>
            <a:pPr>
              <a:spcAft>
                <a:spcPts val="600"/>
              </a:spcAft>
            </a:pPr>
            <a:fld id="{2F6078F4-E63E-4AA0-B8D1-966A19A57BCF}" type="slidenum">
              <a:rPr lang="de-DE" smtClean="0"/>
              <a:pPr>
                <a:spcAft>
                  <a:spcPts val="600"/>
                </a:spcAft>
              </a:pPr>
              <a:t>18</a:t>
            </a:fld>
            <a:endParaRPr lang="de-DE"/>
          </a:p>
        </p:txBody>
      </p:sp>
    </p:spTree>
    <p:extLst>
      <p:ext uri="{BB962C8B-B14F-4D97-AF65-F5344CB8AC3E}">
        <p14:creationId xmlns:p14="http://schemas.microsoft.com/office/powerpoint/2010/main" val="88470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E3B-98D8-4F4D-B69B-493E6F57D016}"/>
              </a:ext>
            </a:extLst>
          </p:cNvPr>
          <p:cNvSpPr>
            <a:spLocks noGrp="1"/>
          </p:cNvSpPr>
          <p:nvPr>
            <p:ph type="title"/>
          </p:nvPr>
        </p:nvSpPr>
        <p:spPr/>
        <p:txBody>
          <a:bodyPr/>
          <a:lstStyle/>
          <a:p>
            <a:r>
              <a:rPr lang="en-US" dirty="0"/>
              <a:t>Tracking and Data Processing Methods</a:t>
            </a:r>
          </a:p>
        </p:txBody>
      </p:sp>
      <p:sp>
        <p:nvSpPr>
          <p:cNvPr id="4" name="Slide Number Placeholder 3">
            <a:extLst>
              <a:ext uri="{FF2B5EF4-FFF2-40B4-BE49-F238E27FC236}">
                <a16:creationId xmlns:a16="http://schemas.microsoft.com/office/drawing/2014/main" id="{0BD4FAB8-4DA7-4B53-BB73-5291283F66CF}"/>
              </a:ext>
            </a:extLst>
          </p:cNvPr>
          <p:cNvSpPr>
            <a:spLocks noGrp="1"/>
          </p:cNvSpPr>
          <p:nvPr>
            <p:ph type="sldNum" sz="quarter" idx="10"/>
          </p:nvPr>
        </p:nvSpPr>
        <p:spPr/>
        <p:txBody>
          <a:bodyPr/>
          <a:lstStyle/>
          <a:p>
            <a:fld id="{2F6078F4-E63E-4AA0-B8D1-966A19A57BCF}" type="slidenum">
              <a:rPr lang="de-DE" smtClean="0"/>
              <a:pPr/>
              <a:t>19</a:t>
            </a:fld>
            <a:endParaRPr lang="de-DE" dirty="0"/>
          </a:p>
        </p:txBody>
      </p:sp>
      <p:pic>
        <p:nvPicPr>
          <p:cNvPr id="5" name="Picture 4">
            <a:extLst>
              <a:ext uri="{FF2B5EF4-FFF2-40B4-BE49-F238E27FC236}">
                <a16:creationId xmlns:a16="http://schemas.microsoft.com/office/drawing/2014/main" id="{26B6D285-1B0E-4967-8FF8-224B0DED34E8}"/>
              </a:ext>
            </a:extLst>
          </p:cNvPr>
          <p:cNvPicPr>
            <a:picLocks noChangeAspect="1"/>
          </p:cNvPicPr>
          <p:nvPr/>
        </p:nvPicPr>
        <p:blipFill>
          <a:blip r:embed="rId2"/>
          <a:stretch>
            <a:fillRect/>
          </a:stretch>
        </p:blipFill>
        <p:spPr>
          <a:xfrm>
            <a:off x="2028755" y="1484784"/>
            <a:ext cx="8134490" cy="4601983"/>
          </a:xfrm>
          <a:prstGeom prst="rect">
            <a:avLst/>
          </a:prstGeom>
        </p:spPr>
      </p:pic>
      <p:sp>
        <p:nvSpPr>
          <p:cNvPr id="3" name="Oval 2">
            <a:extLst>
              <a:ext uri="{FF2B5EF4-FFF2-40B4-BE49-F238E27FC236}">
                <a16:creationId xmlns:a16="http://schemas.microsoft.com/office/drawing/2014/main" id="{4349C321-5A7C-4BC8-97EE-FD1CF4A5F85B}"/>
              </a:ext>
            </a:extLst>
          </p:cNvPr>
          <p:cNvSpPr/>
          <p:nvPr/>
        </p:nvSpPr>
        <p:spPr bwMode="auto">
          <a:xfrm>
            <a:off x="3215680" y="4149080"/>
            <a:ext cx="936104" cy="936104"/>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368966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DE" dirty="0"/>
              <a:t>Optical Motion Tracking is Booming</a:t>
            </a:r>
            <a:endParaRPr lang="de-DE" dirty="0"/>
          </a:p>
        </p:txBody>
      </p:sp>
      <p:sp>
        <p:nvSpPr>
          <p:cNvPr id="4" name="Foliennummernplatzhalter 3"/>
          <p:cNvSpPr>
            <a:spLocks noGrp="1"/>
          </p:cNvSpPr>
          <p:nvPr>
            <p:ph type="sldNum" sz="quarter" idx="10"/>
          </p:nvPr>
        </p:nvSpPr>
        <p:spPr/>
        <p:txBody>
          <a:bodyPr/>
          <a:lstStyle/>
          <a:p>
            <a:fld id="{2F6078F4-E63E-4AA0-B8D1-966A19A57BCF}" type="slidenum">
              <a:rPr lang="de-DE" smtClean="0"/>
              <a:pPr/>
              <a:t>2</a:t>
            </a:fld>
            <a:endParaRPr lang="de-DE" dirty="0"/>
          </a:p>
        </p:txBody>
      </p:sp>
      <p:pic>
        <p:nvPicPr>
          <p:cNvPr id="5" name="Picture 4">
            <a:extLst>
              <a:ext uri="{FF2B5EF4-FFF2-40B4-BE49-F238E27FC236}">
                <a16:creationId xmlns:a16="http://schemas.microsoft.com/office/drawing/2014/main" id="{1CDC0E23-3129-4DF5-A6F8-AAA12D5DDA65}"/>
              </a:ext>
            </a:extLst>
          </p:cNvPr>
          <p:cNvPicPr>
            <a:picLocks noChangeAspect="1"/>
          </p:cNvPicPr>
          <p:nvPr/>
        </p:nvPicPr>
        <p:blipFill>
          <a:blip r:embed="rId2"/>
          <a:stretch>
            <a:fillRect/>
          </a:stretch>
        </p:blipFill>
        <p:spPr>
          <a:xfrm>
            <a:off x="3022662" y="4451912"/>
            <a:ext cx="6428126" cy="2317373"/>
          </a:xfrm>
          <a:prstGeom prst="rect">
            <a:avLst/>
          </a:prstGeom>
        </p:spPr>
      </p:pic>
      <p:pic>
        <p:nvPicPr>
          <p:cNvPr id="6" name="Picture 5">
            <a:extLst>
              <a:ext uri="{FF2B5EF4-FFF2-40B4-BE49-F238E27FC236}">
                <a16:creationId xmlns:a16="http://schemas.microsoft.com/office/drawing/2014/main" id="{BE6D613D-C8D9-42BF-9B5D-E00C80E4F9AD}"/>
              </a:ext>
            </a:extLst>
          </p:cNvPr>
          <p:cNvPicPr>
            <a:picLocks noChangeAspect="1"/>
          </p:cNvPicPr>
          <p:nvPr/>
        </p:nvPicPr>
        <p:blipFill>
          <a:blip r:embed="rId3"/>
          <a:stretch>
            <a:fillRect/>
          </a:stretch>
        </p:blipFill>
        <p:spPr>
          <a:xfrm rot="954514">
            <a:off x="6130425" y="2401557"/>
            <a:ext cx="5657884" cy="2709310"/>
          </a:xfrm>
          <a:prstGeom prst="rect">
            <a:avLst/>
          </a:prstGeom>
        </p:spPr>
      </p:pic>
      <p:pic>
        <p:nvPicPr>
          <p:cNvPr id="7" name="Picture 6">
            <a:extLst>
              <a:ext uri="{FF2B5EF4-FFF2-40B4-BE49-F238E27FC236}">
                <a16:creationId xmlns:a16="http://schemas.microsoft.com/office/drawing/2014/main" id="{5A441DF0-4683-4320-B950-03DA9909DBAC}"/>
              </a:ext>
            </a:extLst>
          </p:cNvPr>
          <p:cNvPicPr>
            <a:picLocks noChangeAspect="1"/>
          </p:cNvPicPr>
          <p:nvPr/>
        </p:nvPicPr>
        <p:blipFill>
          <a:blip r:embed="rId4"/>
          <a:stretch>
            <a:fillRect/>
          </a:stretch>
        </p:blipFill>
        <p:spPr>
          <a:xfrm rot="20407899">
            <a:off x="388755" y="2097314"/>
            <a:ext cx="5907413" cy="2494241"/>
          </a:xfrm>
          <a:prstGeom prst="rect">
            <a:avLst/>
          </a:prstGeom>
        </p:spPr>
      </p:pic>
    </p:spTree>
    <p:extLst>
      <p:ext uri="{BB962C8B-B14F-4D97-AF65-F5344CB8AC3E}">
        <p14:creationId xmlns:p14="http://schemas.microsoft.com/office/powerpoint/2010/main" val="202659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E3B-98D8-4F4D-B69B-493E6F57D016}"/>
              </a:ext>
            </a:extLst>
          </p:cNvPr>
          <p:cNvSpPr>
            <a:spLocks noGrp="1"/>
          </p:cNvSpPr>
          <p:nvPr>
            <p:ph type="title"/>
          </p:nvPr>
        </p:nvSpPr>
        <p:spPr/>
        <p:txBody>
          <a:bodyPr/>
          <a:lstStyle/>
          <a:p>
            <a:r>
              <a:rPr lang="en-US" dirty="0"/>
              <a:t>MNN: Mutual Nearest Neighbors</a:t>
            </a:r>
          </a:p>
        </p:txBody>
      </p:sp>
      <p:sp>
        <p:nvSpPr>
          <p:cNvPr id="4" name="Slide Number Placeholder 3">
            <a:extLst>
              <a:ext uri="{FF2B5EF4-FFF2-40B4-BE49-F238E27FC236}">
                <a16:creationId xmlns:a16="http://schemas.microsoft.com/office/drawing/2014/main" id="{0BD4FAB8-4DA7-4B53-BB73-5291283F66CF}"/>
              </a:ext>
            </a:extLst>
          </p:cNvPr>
          <p:cNvSpPr>
            <a:spLocks noGrp="1"/>
          </p:cNvSpPr>
          <p:nvPr>
            <p:ph type="sldNum" sz="quarter" idx="10"/>
          </p:nvPr>
        </p:nvSpPr>
        <p:spPr/>
        <p:txBody>
          <a:bodyPr/>
          <a:lstStyle/>
          <a:p>
            <a:fld id="{2F6078F4-E63E-4AA0-B8D1-966A19A57BCF}" type="slidenum">
              <a:rPr lang="de-DE" smtClean="0"/>
              <a:pPr/>
              <a:t>20</a:t>
            </a:fld>
            <a:endParaRPr lang="de-DE" dirty="0"/>
          </a:p>
        </p:txBody>
      </p:sp>
      <p:pic>
        <p:nvPicPr>
          <p:cNvPr id="6" name="Picture 5">
            <a:extLst>
              <a:ext uri="{FF2B5EF4-FFF2-40B4-BE49-F238E27FC236}">
                <a16:creationId xmlns:a16="http://schemas.microsoft.com/office/drawing/2014/main" id="{B015AE06-897B-431B-B3A4-A75645A63CCA}"/>
              </a:ext>
            </a:extLst>
          </p:cNvPr>
          <p:cNvPicPr>
            <a:picLocks noChangeAspect="1"/>
          </p:cNvPicPr>
          <p:nvPr/>
        </p:nvPicPr>
        <p:blipFill>
          <a:blip r:embed="rId3"/>
          <a:stretch>
            <a:fillRect/>
          </a:stretch>
        </p:blipFill>
        <p:spPr>
          <a:xfrm>
            <a:off x="3933766" y="1298452"/>
            <a:ext cx="4324468" cy="5301208"/>
          </a:xfrm>
          <a:prstGeom prst="rect">
            <a:avLst/>
          </a:prstGeom>
        </p:spPr>
      </p:pic>
      <p:sp>
        <p:nvSpPr>
          <p:cNvPr id="7" name="TextBox 6">
            <a:extLst>
              <a:ext uri="{FF2B5EF4-FFF2-40B4-BE49-F238E27FC236}">
                <a16:creationId xmlns:a16="http://schemas.microsoft.com/office/drawing/2014/main" id="{B73D3323-3CFF-4338-AFA0-9C0D142E8634}"/>
              </a:ext>
            </a:extLst>
          </p:cNvPr>
          <p:cNvSpPr txBox="1"/>
          <p:nvPr/>
        </p:nvSpPr>
        <p:spPr>
          <a:xfrm>
            <a:off x="8255840" y="1298100"/>
            <a:ext cx="2734310" cy="646331"/>
          </a:xfrm>
          <a:prstGeom prst="rect">
            <a:avLst/>
          </a:prstGeom>
          <a:noFill/>
        </p:spPr>
        <p:txBody>
          <a:bodyPr wrap="square" rtlCol="0">
            <a:spAutoFit/>
          </a:bodyPr>
          <a:lstStyle/>
          <a:p>
            <a:r>
              <a:rPr lang="en-US" dirty="0" err="1"/>
              <a:t>Haghverdi</a:t>
            </a:r>
            <a:r>
              <a:rPr lang="en-US" dirty="0"/>
              <a:t> et al. 2018 </a:t>
            </a:r>
            <a:r>
              <a:rPr lang="en-US" i="1" dirty="0"/>
              <a:t>Nature Biotechnology</a:t>
            </a:r>
            <a:endParaRPr lang="en-US" dirty="0"/>
          </a:p>
        </p:txBody>
      </p:sp>
    </p:spTree>
    <p:extLst>
      <p:ext uri="{BB962C8B-B14F-4D97-AF65-F5344CB8AC3E}">
        <p14:creationId xmlns:p14="http://schemas.microsoft.com/office/powerpoint/2010/main" val="242434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E3B-98D8-4F4D-B69B-493E6F57D016}"/>
              </a:ext>
            </a:extLst>
          </p:cNvPr>
          <p:cNvSpPr>
            <a:spLocks noGrp="1"/>
          </p:cNvSpPr>
          <p:nvPr>
            <p:ph type="title"/>
          </p:nvPr>
        </p:nvSpPr>
        <p:spPr/>
        <p:txBody>
          <a:bodyPr/>
          <a:lstStyle/>
          <a:p>
            <a:r>
              <a:rPr lang="en-US" dirty="0"/>
              <a:t>Tracking and Data Processing Methods</a:t>
            </a:r>
          </a:p>
        </p:txBody>
      </p:sp>
      <p:sp>
        <p:nvSpPr>
          <p:cNvPr id="4" name="Slide Number Placeholder 3">
            <a:extLst>
              <a:ext uri="{FF2B5EF4-FFF2-40B4-BE49-F238E27FC236}">
                <a16:creationId xmlns:a16="http://schemas.microsoft.com/office/drawing/2014/main" id="{0BD4FAB8-4DA7-4B53-BB73-5291283F66CF}"/>
              </a:ext>
            </a:extLst>
          </p:cNvPr>
          <p:cNvSpPr>
            <a:spLocks noGrp="1"/>
          </p:cNvSpPr>
          <p:nvPr>
            <p:ph type="sldNum" sz="quarter" idx="10"/>
          </p:nvPr>
        </p:nvSpPr>
        <p:spPr/>
        <p:txBody>
          <a:bodyPr/>
          <a:lstStyle/>
          <a:p>
            <a:fld id="{2F6078F4-E63E-4AA0-B8D1-966A19A57BCF}" type="slidenum">
              <a:rPr lang="de-DE" smtClean="0"/>
              <a:pPr/>
              <a:t>21</a:t>
            </a:fld>
            <a:endParaRPr lang="de-DE" dirty="0"/>
          </a:p>
        </p:txBody>
      </p:sp>
      <p:pic>
        <p:nvPicPr>
          <p:cNvPr id="5" name="Picture 4">
            <a:extLst>
              <a:ext uri="{FF2B5EF4-FFF2-40B4-BE49-F238E27FC236}">
                <a16:creationId xmlns:a16="http://schemas.microsoft.com/office/drawing/2014/main" id="{26B6D285-1B0E-4967-8FF8-224B0DED34E8}"/>
              </a:ext>
            </a:extLst>
          </p:cNvPr>
          <p:cNvPicPr>
            <a:picLocks noChangeAspect="1"/>
          </p:cNvPicPr>
          <p:nvPr/>
        </p:nvPicPr>
        <p:blipFill>
          <a:blip r:embed="rId3"/>
          <a:stretch>
            <a:fillRect/>
          </a:stretch>
        </p:blipFill>
        <p:spPr>
          <a:xfrm>
            <a:off x="2028755" y="1484784"/>
            <a:ext cx="8134490" cy="4601983"/>
          </a:xfrm>
          <a:prstGeom prst="rect">
            <a:avLst/>
          </a:prstGeom>
        </p:spPr>
      </p:pic>
    </p:spTree>
    <p:extLst>
      <p:ext uri="{BB962C8B-B14F-4D97-AF65-F5344CB8AC3E}">
        <p14:creationId xmlns:p14="http://schemas.microsoft.com/office/powerpoint/2010/main" val="3461487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E" sz="2400" dirty="0"/>
              <a:t>Toward the Automated Primate Ethogram (APE)</a:t>
            </a:r>
            <a:endParaRPr lang="en-US" dirty="0"/>
          </a:p>
        </p:txBody>
      </p:sp>
      <p:sp>
        <p:nvSpPr>
          <p:cNvPr id="4" name="Slide Number Placeholder 3"/>
          <p:cNvSpPr>
            <a:spLocks noGrp="1"/>
          </p:cNvSpPr>
          <p:nvPr>
            <p:ph type="sldNum" sz="quarter" idx="10"/>
          </p:nvPr>
        </p:nvSpPr>
        <p:spPr/>
        <p:txBody>
          <a:bodyPr/>
          <a:lstStyle/>
          <a:p>
            <a:fld id="{2F6078F4-E63E-4AA0-B8D1-966A19A57BCF}" type="slidenum">
              <a:rPr lang="de-DE" smtClean="0"/>
              <a:pPr/>
              <a:t>3</a:t>
            </a:fld>
            <a:endParaRPr lang="de-DE" dirty="0"/>
          </a:p>
        </p:txBody>
      </p:sp>
      <p:pic>
        <p:nvPicPr>
          <p:cNvPr id="8" name="Picture 7">
            <a:extLst>
              <a:ext uri="{FF2B5EF4-FFF2-40B4-BE49-F238E27FC236}">
                <a16:creationId xmlns:a16="http://schemas.microsoft.com/office/drawing/2014/main" id="{DF72798A-EB11-4682-B8F8-22FEB1F03E8D}"/>
              </a:ext>
            </a:extLst>
          </p:cNvPr>
          <p:cNvPicPr>
            <a:picLocks noChangeAspect="1"/>
          </p:cNvPicPr>
          <p:nvPr/>
        </p:nvPicPr>
        <p:blipFill>
          <a:blip r:embed="rId2"/>
          <a:stretch>
            <a:fillRect/>
          </a:stretch>
        </p:blipFill>
        <p:spPr>
          <a:xfrm>
            <a:off x="959768" y="1484784"/>
            <a:ext cx="10272464" cy="4331818"/>
          </a:xfrm>
          <a:prstGeom prst="rect">
            <a:avLst/>
          </a:prstGeom>
        </p:spPr>
      </p:pic>
      <p:sp>
        <p:nvSpPr>
          <p:cNvPr id="9" name="TextBox 8">
            <a:extLst>
              <a:ext uri="{FF2B5EF4-FFF2-40B4-BE49-F238E27FC236}">
                <a16:creationId xmlns:a16="http://schemas.microsoft.com/office/drawing/2014/main" id="{B54FA621-5EA1-4EB0-95E7-CB196E026498}"/>
              </a:ext>
            </a:extLst>
          </p:cNvPr>
          <p:cNvSpPr txBox="1"/>
          <p:nvPr/>
        </p:nvSpPr>
        <p:spPr>
          <a:xfrm>
            <a:off x="9144000" y="5157192"/>
            <a:ext cx="2088232" cy="646331"/>
          </a:xfrm>
          <a:prstGeom prst="rect">
            <a:avLst/>
          </a:prstGeom>
          <a:noFill/>
        </p:spPr>
        <p:txBody>
          <a:bodyPr wrap="square" rtlCol="0">
            <a:spAutoFit/>
          </a:bodyPr>
          <a:lstStyle/>
          <a:p>
            <a:r>
              <a:rPr lang="en-US" dirty="0"/>
              <a:t>Bain et al. 2021 </a:t>
            </a:r>
            <a:r>
              <a:rPr lang="en-US" i="1" dirty="0"/>
              <a:t>Sci. Advances</a:t>
            </a:r>
            <a:endParaRPr lang="en-US" dirty="0"/>
          </a:p>
        </p:txBody>
      </p:sp>
    </p:spTree>
    <p:extLst>
      <p:ext uri="{BB962C8B-B14F-4D97-AF65-F5344CB8AC3E}">
        <p14:creationId xmlns:p14="http://schemas.microsoft.com/office/powerpoint/2010/main" val="53926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5BEE-A8F8-409F-B0E3-A885CFC00A79}"/>
              </a:ext>
            </a:extLst>
          </p:cNvPr>
          <p:cNvSpPr>
            <a:spLocks noGrp="1"/>
          </p:cNvSpPr>
          <p:nvPr>
            <p:ph type="title"/>
          </p:nvPr>
        </p:nvSpPr>
        <p:spPr/>
        <p:txBody>
          <a:bodyPr/>
          <a:lstStyle/>
          <a:p>
            <a:r>
              <a:rPr lang="en-DE" dirty="0"/>
              <a:t>What do we hope to learn about?</a:t>
            </a:r>
            <a:endParaRPr lang="en-US" dirty="0"/>
          </a:p>
        </p:txBody>
      </p:sp>
      <p:sp>
        <p:nvSpPr>
          <p:cNvPr id="3" name="Content Placeholder 2">
            <a:extLst>
              <a:ext uri="{FF2B5EF4-FFF2-40B4-BE49-F238E27FC236}">
                <a16:creationId xmlns:a16="http://schemas.microsoft.com/office/drawing/2014/main" id="{9CCBEEEB-C3DA-4957-895B-D8349B5B0A54}"/>
              </a:ext>
            </a:extLst>
          </p:cNvPr>
          <p:cNvSpPr>
            <a:spLocks noGrp="1"/>
          </p:cNvSpPr>
          <p:nvPr>
            <p:ph idx="1"/>
          </p:nvPr>
        </p:nvSpPr>
        <p:spPr/>
        <p:txBody>
          <a:bodyPr/>
          <a:lstStyle/>
          <a:p>
            <a:r>
              <a:rPr lang="en-DE" sz="2400" dirty="0"/>
              <a:t>An update on a very cool whole-body primate motion tracking platform</a:t>
            </a:r>
          </a:p>
          <a:p>
            <a:endParaRPr lang="en-DE" sz="2400" dirty="0"/>
          </a:p>
          <a:p>
            <a:r>
              <a:rPr lang="en-DE" sz="2400" dirty="0"/>
              <a:t>A deep dive into an unsupervised clustering framework for behavioral analysis</a:t>
            </a:r>
          </a:p>
          <a:p>
            <a:endParaRPr lang="en-DE" sz="2400" dirty="0"/>
          </a:p>
          <a:p>
            <a:r>
              <a:rPr lang="en-DE" sz="2400" dirty="0"/>
              <a:t>Within this framework, how many distinct behaviors are there?</a:t>
            </a:r>
          </a:p>
          <a:p>
            <a:pPr lvl="1"/>
            <a:r>
              <a:rPr lang="en-US" sz="2000" dirty="0"/>
              <a:t>A l</a:t>
            </a:r>
            <a:r>
              <a:rPr lang="en-DE" sz="2000" dirty="0"/>
              <a:t>ower bound on the number of contexts a primate brain must flexibly manage?</a:t>
            </a:r>
          </a:p>
          <a:p>
            <a:pPr lvl="1"/>
            <a:r>
              <a:rPr lang="en-DE" sz="2000" dirty="0"/>
              <a:t>Contrast with frameworks </a:t>
            </a:r>
            <a:r>
              <a:rPr lang="en-US" sz="2000" dirty="0"/>
              <a:t>where behavior is traversal of </a:t>
            </a:r>
            <a:r>
              <a:rPr lang="en-DE" sz="2000" dirty="0"/>
              <a:t>a continuum</a:t>
            </a:r>
          </a:p>
        </p:txBody>
      </p:sp>
      <p:sp>
        <p:nvSpPr>
          <p:cNvPr id="4" name="Slide Number Placeholder 3">
            <a:extLst>
              <a:ext uri="{FF2B5EF4-FFF2-40B4-BE49-F238E27FC236}">
                <a16:creationId xmlns:a16="http://schemas.microsoft.com/office/drawing/2014/main" id="{4F2CCE70-A620-4E5D-87B8-C6BE72CA3592}"/>
              </a:ext>
            </a:extLst>
          </p:cNvPr>
          <p:cNvSpPr>
            <a:spLocks noGrp="1"/>
          </p:cNvSpPr>
          <p:nvPr>
            <p:ph type="sldNum" sz="quarter" idx="10"/>
          </p:nvPr>
        </p:nvSpPr>
        <p:spPr/>
        <p:txBody>
          <a:bodyPr/>
          <a:lstStyle/>
          <a:p>
            <a:fld id="{2F6078F4-E63E-4AA0-B8D1-966A19A57BCF}" type="slidenum">
              <a:rPr lang="de-DE" smtClean="0"/>
              <a:pPr/>
              <a:t>4</a:t>
            </a:fld>
            <a:endParaRPr lang="de-DE" dirty="0"/>
          </a:p>
        </p:txBody>
      </p:sp>
    </p:spTree>
    <p:extLst>
      <p:ext uri="{BB962C8B-B14F-4D97-AF65-F5344CB8AC3E}">
        <p14:creationId xmlns:p14="http://schemas.microsoft.com/office/powerpoint/2010/main" val="202133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E3B-98D8-4F4D-B69B-493E6F57D016}"/>
              </a:ext>
            </a:extLst>
          </p:cNvPr>
          <p:cNvSpPr>
            <a:spLocks noGrp="1"/>
          </p:cNvSpPr>
          <p:nvPr>
            <p:ph type="title"/>
          </p:nvPr>
        </p:nvSpPr>
        <p:spPr/>
        <p:txBody>
          <a:bodyPr/>
          <a:lstStyle/>
          <a:p>
            <a:r>
              <a:rPr lang="en-US" dirty="0"/>
              <a:t>Tracking and Data Processing Methods</a:t>
            </a:r>
          </a:p>
        </p:txBody>
      </p:sp>
      <p:sp>
        <p:nvSpPr>
          <p:cNvPr id="4" name="Slide Number Placeholder 3">
            <a:extLst>
              <a:ext uri="{FF2B5EF4-FFF2-40B4-BE49-F238E27FC236}">
                <a16:creationId xmlns:a16="http://schemas.microsoft.com/office/drawing/2014/main" id="{0BD4FAB8-4DA7-4B53-BB73-5291283F66CF}"/>
              </a:ext>
            </a:extLst>
          </p:cNvPr>
          <p:cNvSpPr>
            <a:spLocks noGrp="1"/>
          </p:cNvSpPr>
          <p:nvPr>
            <p:ph type="sldNum" sz="quarter" idx="10"/>
          </p:nvPr>
        </p:nvSpPr>
        <p:spPr/>
        <p:txBody>
          <a:bodyPr/>
          <a:lstStyle/>
          <a:p>
            <a:fld id="{2F6078F4-E63E-4AA0-B8D1-966A19A57BCF}" type="slidenum">
              <a:rPr lang="de-DE" smtClean="0"/>
              <a:pPr/>
              <a:t>5</a:t>
            </a:fld>
            <a:endParaRPr lang="de-DE" dirty="0"/>
          </a:p>
        </p:txBody>
      </p:sp>
      <p:pic>
        <p:nvPicPr>
          <p:cNvPr id="5" name="Picture 4">
            <a:extLst>
              <a:ext uri="{FF2B5EF4-FFF2-40B4-BE49-F238E27FC236}">
                <a16:creationId xmlns:a16="http://schemas.microsoft.com/office/drawing/2014/main" id="{26B6D285-1B0E-4967-8FF8-224B0DED34E8}"/>
              </a:ext>
            </a:extLst>
          </p:cNvPr>
          <p:cNvPicPr>
            <a:picLocks noChangeAspect="1"/>
          </p:cNvPicPr>
          <p:nvPr/>
        </p:nvPicPr>
        <p:blipFill>
          <a:blip r:embed="rId3"/>
          <a:stretch>
            <a:fillRect/>
          </a:stretch>
        </p:blipFill>
        <p:spPr>
          <a:xfrm>
            <a:off x="2028755" y="1484784"/>
            <a:ext cx="8134490" cy="4601983"/>
          </a:xfrm>
          <a:prstGeom prst="rect">
            <a:avLst/>
          </a:prstGeom>
        </p:spPr>
      </p:pic>
    </p:spTree>
    <p:extLst>
      <p:ext uri="{BB962C8B-B14F-4D97-AF65-F5344CB8AC3E}">
        <p14:creationId xmlns:p14="http://schemas.microsoft.com/office/powerpoint/2010/main" val="4219389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80AA-1392-4871-A6E9-5E2B0C8C5ABC}"/>
              </a:ext>
            </a:extLst>
          </p:cNvPr>
          <p:cNvSpPr>
            <a:spLocks noGrp="1"/>
          </p:cNvSpPr>
          <p:nvPr>
            <p:ph type="title"/>
          </p:nvPr>
        </p:nvSpPr>
        <p:spPr/>
        <p:txBody>
          <a:bodyPr/>
          <a:lstStyle/>
          <a:p>
            <a:r>
              <a:rPr lang="en-US" dirty="0"/>
              <a:t>Watershed algorithm reveals 49 distinct postures</a:t>
            </a:r>
          </a:p>
        </p:txBody>
      </p:sp>
      <p:sp>
        <p:nvSpPr>
          <p:cNvPr id="4" name="Slide Number Placeholder 3">
            <a:extLst>
              <a:ext uri="{FF2B5EF4-FFF2-40B4-BE49-F238E27FC236}">
                <a16:creationId xmlns:a16="http://schemas.microsoft.com/office/drawing/2014/main" id="{28A18206-B0BD-4EB8-AB5C-5049CD62A722}"/>
              </a:ext>
            </a:extLst>
          </p:cNvPr>
          <p:cNvSpPr>
            <a:spLocks noGrp="1"/>
          </p:cNvSpPr>
          <p:nvPr>
            <p:ph type="sldNum" sz="quarter" idx="10"/>
          </p:nvPr>
        </p:nvSpPr>
        <p:spPr/>
        <p:txBody>
          <a:bodyPr/>
          <a:lstStyle/>
          <a:p>
            <a:fld id="{2F6078F4-E63E-4AA0-B8D1-966A19A57BCF}" type="slidenum">
              <a:rPr lang="de-DE" smtClean="0"/>
              <a:pPr/>
              <a:t>6</a:t>
            </a:fld>
            <a:endParaRPr lang="de-DE" dirty="0"/>
          </a:p>
        </p:txBody>
      </p:sp>
      <p:pic>
        <p:nvPicPr>
          <p:cNvPr id="5" name="Picture 4">
            <a:extLst>
              <a:ext uri="{FF2B5EF4-FFF2-40B4-BE49-F238E27FC236}">
                <a16:creationId xmlns:a16="http://schemas.microsoft.com/office/drawing/2014/main" id="{689D7B32-3DD9-4EAC-BBC4-7C8F6C25E5B8}"/>
              </a:ext>
            </a:extLst>
          </p:cNvPr>
          <p:cNvPicPr>
            <a:picLocks noChangeAspect="1"/>
          </p:cNvPicPr>
          <p:nvPr/>
        </p:nvPicPr>
        <p:blipFill>
          <a:blip r:embed="rId2"/>
          <a:stretch>
            <a:fillRect/>
          </a:stretch>
        </p:blipFill>
        <p:spPr>
          <a:xfrm>
            <a:off x="1658148" y="2132856"/>
            <a:ext cx="8875703" cy="3814460"/>
          </a:xfrm>
          <a:prstGeom prst="rect">
            <a:avLst/>
          </a:prstGeom>
        </p:spPr>
      </p:pic>
      <p:pic>
        <p:nvPicPr>
          <p:cNvPr id="7" name="Picture 6">
            <a:extLst>
              <a:ext uri="{FF2B5EF4-FFF2-40B4-BE49-F238E27FC236}">
                <a16:creationId xmlns:a16="http://schemas.microsoft.com/office/drawing/2014/main" id="{EA2FB32C-8DF4-42B0-84FC-6DDADD1D57D2}"/>
              </a:ext>
            </a:extLst>
          </p:cNvPr>
          <p:cNvPicPr>
            <a:picLocks noChangeAspect="1"/>
          </p:cNvPicPr>
          <p:nvPr/>
        </p:nvPicPr>
        <p:blipFill>
          <a:blip r:embed="rId3"/>
          <a:stretch>
            <a:fillRect/>
          </a:stretch>
        </p:blipFill>
        <p:spPr>
          <a:xfrm>
            <a:off x="6744072" y="1340768"/>
            <a:ext cx="1066001" cy="1048863"/>
          </a:xfrm>
          <a:prstGeom prst="rect">
            <a:avLst/>
          </a:prstGeom>
        </p:spPr>
      </p:pic>
    </p:spTree>
    <p:extLst>
      <p:ext uri="{BB962C8B-B14F-4D97-AF65-F5344CB8AC3E}">
        <p14:creationId xmlns:p14="http://schemas.microsoft.com/office/powerpoint/2010/main" val="275775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01AF-DF35-4998-84D9-627F42B4D032}"/>
              </a:ext>
            </a:extLst>
          </p:cNvPr>
          <p:cNvSpPr>
            <a:spLocks noGrp="1"/>
          </p:cNvSpPr>
          <p:nvPr>
            <p:ph type="title"/>
          </p:nvPr>
        </p:nvSpPr>
        <p:spPr/>
        <p:txBody>
          <a:bodyPr/>
          <a:lstStyle/>
          <a:p>
            <a:r>
              <a:rPr lang="en-US" dirty="0"/>
              <a:t>These postures show modular organization in their transitions</a:t>
            </a:r>
          </a:p>
        </p:txBody>
      </p:sp>
      <p:sp>
        <p:nvSpPr>
          <p:cNvPr id="4" name="Slide Number Placeholder 3">
            <a:extLst>
              <a:ext uri="{FF2B5EF4-FFF2-40B4-BE49-F238E27FC236}">
                <a16:creationId xmlns:a16="http://schemas.microsoft.com/office/drawing/2014/main" id="{6FE4D033-C77F-495B-90A7-F4553D691F83}"/>
              </a:ext>
            </a:extLst>
          </p:cNvPr>
          <p:cNvSpPr>
            <a:spLocks noGrp="1"/>
          </p:cNvSpPr>
          <p:nvPr>
            <p:ph type="sldNum" sz="quarter" idx="10"/>
          </p:nvPr>
        </p:nvSpPr>
        <p:spPr/>
        <p:txBody>
          <a:bodyPr/>
          <a:lstStyle/>
          <a:p>
            <a:fld id="{2F6078F4-E63E-4AA0-B8D1-966A19A57BCF}" type="slidenum">
              <a:rPr lang="de-DE" smtClean="0"/>
              <a:pPr/>
              <a:t>7</a:t>
            </a:fld>
            <a:endParaRPr lang="de-DE" dirty="0"/>
          </a:p>
        </p:txBody>
      </p:sp>
      <p:pic>
        <p:nvPicPr>
          <p:cNvPr id="6" name="Picture 5">
            <a:extLst>
              <a:ext uri="{FF2B5EF4-FFF2-40B4-BE49-F238E27FC236}">
                <a16:creationId xmlns:a16="http://schemas.microsoft.com/office/drawing/2014/main" id="{461D9AE6-FBE1-4E00-B41D-5D6F23B6CCB1}"/>
              </a:ext>
            </a:extLst>
          </p:cNvPr>
          <p:cNvPicPr>
            <a:picLocks noChangeAspect="1"/>
          </p:cNvPicPr>
          <p:nvPr/>
        </p:nvPicPr>
        <p:blipFill>
          <a:blip r:embed="rId3"/>
          <a:stretch>
            <a:fillRect/>
          </a:stretch>
        </p:blipFill>
        <p:spPr>
          <a:xfrm>
            <a:off x="0" y="1968844"/>
            <a:ext cx="12192000" cy="2920311"/>
          </a:xfrm>
          <a:prstGeom prst="rect">
            <a:avLst/>
          </a:prstGeom>
        </p:spPr>
      </p:pic>
    </p:spTree>
    <p:extLst>
      <p:ext uri="{BB962C8B-B14F-4D97-AF65-F5344CB8AC3E}">
        <p14:creationId xmlns:p14="http://schemas.microsoft.com/office/powerpoint/2010/main" val="188830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871D-9CCF-4FF4-ABBB-06C311344BBE}"/>
              </a:ext>
            </a:extLst>
          </p:cNvPr>
          <p:cNvSpPr>
            <a:spLocks noGrp="1"/>
          </p:cNvSpPr>
          <p:nvPr>
            <p:ph type="title"/>
          </p:nvPr>
        </p:nvSpPr>
        <p:spPr/>
        <p:txBody>
          <a:bodyPr/>
          <a:lstStyle/>
          <a:p>
            <a:r>
              <a:rPr lang="en-US" dirty="0"/>
              <a:t>Modules correspond to intuitive semantic groups</a:t>
            </a:r>
          </a:p>
        </p:txBody>
      </p:sp>
      <p:sp>
        <p:nvSpPr>
          <p:cNvPr id="4" name="Slide Number Placeholder 3">
            <a:extLst>
              <a:ext uri="{FF2B5EF4-FFF2-40B4-BE49-F238E27FC236}">
                <a16:creationId xmlns:a16="http://schemas.microsoft.com/office/drawing/2014/main" id="{7531BF06-3214-4293-A135-7EAB49DDD7CD}"/>
              </a:ext>
            </a:extLst>
          </p:cNvPr>
          <p:cNvSpPr>
            <a:spLocks noGrp="1"/>
          </p:cNvSpPr>
          <p:nvPr>
            <p:ph type="sldNum" sz="quarter" idx="10"/>
          </p:nvPr>
        </p:nvSpPr>
        <p:spPr/>
        <p:txBody>
          <a:bodyPr/>
          <a:lstStyle/>
          <a:p>
            <a:fld id="{2F6078F4-E63E-4AA0-B8D1-966A19A57BCF}" type="slidenum">
              <a:rPr lang="de-DE" smtClean="0"/>
              <a:pPr/>
              <a:t>8</a:t>
            </a:fld>
            <a:endParaRPr lang="de-DE" dirty="0"/>
          </a:p>
        </p:txBody>
      </p:sp>
      <p:pic>
        <p:nvPicPr>
          <p:cNvPr id="6" name="Picture 5">
            <a:extLst>
              <a:ext uri="{FF2B5EF4-FFF2-40B4-BE49-F238E27FC236}">
                <a16:creationId xmlns:a16="http://schemas.microsoft.com/office/drawing/2014/main" id="{D939A530-6087-4D40-AD54-88F626C73E63}"/>
              </a:ext>
            </a:extLst>
          </p:cNvPr>
          <p:cNvPicPr>
            <a:picLocks noChangeAspect="1"/>
          </p:cNvPicPr>
          <p:nvPr/>
        </p:nvPicPr>
        <p:blipFill>
          <a:blip r:embed="rId2"/>
          <a:stretch>
            <a:fillRect/>
          </a:stretch>
        </p:blipFill>
        <p:spPr>
          <a:xfrm>
            <a:off x="1659860" y="1340768"/>
            <a:ext cx="8872279" cy="4832503"/>
          </a:xfrm>
          <a:prstGeom prst="rect">
            <a:avLst/>
          </a:prstGeom>
        </p:spPr>
      </p:pic>
    </p:spTree>
    <p:extLst>
      <p:ext uri="{BB962C8B-B14F-4D97-AF65-F5344CB8AC3E}">
        <p14:creationId xmlns:p14="http://schemas.microsoft.com/office/powerpoint/2010/main" val="2610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64A3-32DD-4406-A74A-F0BAE1E1D414}"/>
              </a:ext>
            </a:extLst>
          </p:cNvPr>
          <p:cNvSpPr>
            <a:spLocks noGrp="1"/>
          </p:cNvSpPr>
          <p:nvPr>
            <p:ph type="title"/>
          </p:nvPr>
        </p:nvSpPr>
        <p:spPr>
          <a:xfrm>
            <a:off x="997578" y="260649"/>
            <a:ext cx="8266774" cy="573087"/>
          </a:xfrm>
        </p:spPr>
        <p:txBody>
          <a:bodyPr/>
          <a:lstStyle/>
          <a:p>
            <a:r>
              <a:rPr lang="en-US" sz="2000" dirty="0"/>
              <a:t>Postural modules are further hierarchically organized in their transitions</a:t>
            </a:r>
          </a:p>
        </p:txBody>
      </p:sp>
      <p:sp>
        <p:nvSpPr>
          <p:cNvPr id="4" name="Slide Number Placeholder 3">
            <a:extLst>
              <a:ext uri="{FF2B5EF4-FFF2-40B4-BE49-F238E27FC236}">
                <a16:creationId xmlns:a16="http://schemas.microsoft.com/office/drawing/2014/main" id="{D8A68A2D-0FDE-43AA-97C9-83FCC700B771}"/>
              </a:ext>
            </a:extLst>
          </p:cNvPr>
          <p:cNvSpPr>
            <a:spLocks noGrp="1"/>
          </p:cNvSpPr>
          <p:nvPr>
            <p:ph type="sldNum" sz="quarter" idx="10"/>
          </p:nvPr>
        </p:nvSpPr>
        <p:spPr/>
        <p:txBody>
          <a:bodyPr/>
          <a:lstStyle/>
          <a:p>
            <a:fld id="{2F6078F4-E63E-4AA0-B8D1-966A19A57BCF}" type="slidenum">
              <a:rPr lang="de-DE" smtClean="0"/>
              <a:pPr/>
              <a:t>9</a:t>
            </a:fld>
            <a:endParaRPr lang="de-DE" dirty="0"/>
          </a:p>
        </p:txBody>
      </p:sp>
      <p:pic>
        <p:nvPicPr>
          <p:cNvPr id="6" name="Picture 5">
            <a:extLst>
              <a:ext uri="{FF2B5EF4-FFF2-40B4-BE49-F238E27FC236}">
                <a16:creationId xmlns:a16="http://schemas.microsoft.com/office/drawing/2014/main" id="{8DDFF47A-6093-4DB5-B56E-6FD81E30B7B2}"/>
              </a:ext>
            </a:extLst>
          </p:cNvPr>
          <p:cNvPicPr>
            <a:picLocks noChangeAspect="1"/>
          </p:cNvPicPr>
          <p:nvPr/>
        </p:nvPicPr>
        <p:blipFill>
          <a:blip r:embed="rId3"/>
          <a:stretch>
            <a:fillRect/>
          </a:stretch>
        </p:blipFill>
        <p:spPr>
          <a:xfrm>
            <a:off x="815752" y="1772816"/>
            <a:ext cx="10560496" cy="3609218"/>
          </a:xfrm>
          <a:prstGeom prst="rect">
            <a:avLst/>
          </a:prstGeom>
        </p:spPr>
      </p:pic>
    </p:spTree>
    <p:extLst>
      <p:ext uri="{BB962C8B-B14F-4D97-AF65-F5344CB8AC3E}">
        <p14:creationId xmlns:p14="http://schemas.microsoft.com/office/powerpoint/2010/main" val="1853671516"/>
      </p:ext>
    </p:extLst>
  </p:cSld>
  <p:clrMapOvr>
    <a:masterClrMapping/>
  </p:clrMapOvr>
</p:sld>
</file>

<file path=ppt/theme/theme1.xml><?xml version="1.0" encoding="utf-8"?>
<a:theme xmlns:a="http://schemas.openxmlformats.org/drawingml/2006/main" name="DPZ">
  <a:themeElements>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aster_Standar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lnDef>
  </a:objectDefaults>
  <a:extraClrSchemeLst>
    <a:extraClrScheme>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Standa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Standa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Standa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Standa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Standa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Standa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Standa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Standa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Standa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Standa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Standa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~9393935</Template>
  <TotalTime>2124</TotalTime>
  <Words>1420</Words>
  <Application>Microsoft Macintosh PowerPoint</Application>
  <PresentationFormat>Widescreen</PresentationFormat>
  <Paragraphs>160</Paragraphs>
  <Slides>21</Slides>
  <Notes>10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TimesNewRomanPS-ItalicMT</vt:lpstr>
      <vt:lpstr>TimesNewRomanPSMT</vt:lpstr>
      <vt:lpstr>Wingdings</vt:lpstr>
      <vt:lpstr>DPZ</vt:lpstr>
      <vt:lpstr>PowerPoint Presentation</vt:lpstr>
      <vt:lpstr>Optical Motion Tracking is Booming</vt:lpstr>
      <vt:lpstr>Toward the Automated Primate Ethogram (APE)</vt:lpstr>
      <vt:lpstr>What do we hope to learn about?</vt:lpstr>
      <vt:lpstr>Tracking and Data Processing Methods</vt:lpstr>
      <vt:lpstr>Watershed algorithm reveals 49 distinct postures</vt:lpstr>
      <vt:lpstr>These postures show modular organization in their transitions</vt:lpstr>
      <vt:lpstr>Modules correspond to intuitive semantic groups</vt:lpstr>
      <vt:lpstr>Postural modules are further hierarchically organized in their transitions</vt:lpstr>
      <vt:lpstr>Postural clusters are stable over multiple values of a transition lag parameter</vt:lpstr>
      <vt:lpstr>Postural clusters persist even when considering long (&gt;3s) transition periods</vt:lpstr>
      <vt:lpstr>Behavioral modularity is partially subject- and task-specific</vt:lpstr>
      <vt:lpstr>Subject-, but not task-, specific differences in terms of fundamental timescale of transitions</vt:lpstr>
      <vt:lpstr>Discussion points</vt:lpstr>
      <vt:lpstr>Compare and contrast with continuous framework</vt:lpstr>
      <vt:lpstr>Forget frameworks, what did we learn about behavior per se?</vt:lpstr>
      <vt:lpstr>End</vt:lpstr>
      <vt:lpstr>Supplements</vt:lpstr>
      <vt:lpstr>Tracking and Data Processing Methods</vt:lpstr>
      <vt:lpstr>MNN: Mutual Nearest Neighbors</vt:lpstr>
      <vt:lpstr>Tracking and Data Processing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GlaweM</dc:creator>
  <cp:lastModifiedBy>Microsoft Office User</cp:lastModifiedBy>
  <cp:revision>77</cp:revision>
  <dcterms:created xsi:type="dcterms:W3CDTF">2012-10-16T10:22:04Z</dcterms:created>
  <dcterms:modified xsi:type="dcterms:W3CDTF">2022-03-09T11:12:05Z</dcterms:modified>
</cp:coreProperties>
</file>